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454" r:id="rId2"/>
    <p:sldId id="327" r:id="rId3"/>
    <p:sldId id="309" r:id="rId4"/>
    <p:sldId id="257" r:id="rId5"/>
    <p:sldId id="328" r:id="rId6"/>
    <p:sldId id="335" r:id="rId7"/>
    <p:sldId id="332" r:id="rId8"/>
    <p:sldId id="264" r:id="rId9"/>
    <p:sldId id="273" r:id="rId10"/>
    <p:sldId id="323" r:id="rId11"/>
    <p:sldId id="331" r:id="rId12"/>
    <p:sldId id="330" r:id="rId13"/>
    <p:sldId id="325" r:id="rId14"/>
    <p:sldId id="329" r:id="rId15"/>
    <p:sldId id="326" r:id="rId16"/>
    <p:sldId id="7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60976" autoAdjust="0"/>
  </p:normalViewPr>
  <p:slideViewPr>
    <p:cSldViewPr snapToGrid="0">
      <p:cViewPr varScale="1">
        <p:scale>
          <a:sx n="66" d="100"/>
          <a:sy n="66" d="100"/>
        </p:scale>
        <p:origin x="19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A54A2-7469-42A2-9BC4-C587C0736EFF}" type="datetimeFigureOut">
              <a:rPr lang="en-AU" smtClean="0"/>
              <a:t>20/12/2022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8E55E-5003-4002-97D5-4622FCB01C64}" type="slidenum">
              <a:rPr lang="en-AU" smtClean="0"/>
              <a:t>‹#›</a:t>
            </a:fld>
            <a:endParaRPr lang="en-AU"/>
          </a:p>
        </p:txBody>
      </p:sp>
    </p:spTree>
    <p:extLst>
      <p:ext uri="{BB962C8B-B14F-4D97-AF65-F5344CB8AC3E}">
        <p14:creationId xmlns:p14="http://schemas.microsoft.com/office/powerpoint/2010/main" val="734465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1</a:t>
            </a:fld>
            <a:endParaRPr lang="en-US" dirty="0"/>
          </a:p>
        </p:txBody>
      </p:sp>
    </p:spTree>
    <p:extLst>
      <p:ext uri="{BB962C8B-B14F-4D97-AF65-F5344CB8AC3E}">
        <p14:creationId xmlns:p14="http://schemas.microsoft.com/office/powerpoint/2010/main" val="22978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 signals a departure away from the traditional position of technology push and from the mantra that technology is driving the future. Rather, it is human beings and society that should now form the starting point of ICT design</a:t>
            </a:r>
          </a:p>
          <a:p>
            <a:pPr marL="171450" indent="-171450">
              <a:buFont typeface="Arial" panose="020B0604020202020204" pitchFamily="34" charset="0"/>
              <a:buChar char="•"/>
            </a:pPr>
            <a:r>
              <a:rPr lang="en-AU" dirty="0"/>
              <a:t>It reflects the need for a more proactive form of computer ethics</a:t>
            </a:r>
            <a:endParaRPr lang="en-US" dirty="0"/>
          </a:p>
        </p:txBody>
      </p:sp>
      <p:sp>
        <p:nvSpPr>
          <p:cNvPr id="4" name="Slide Number Placeholder 3"/>
          <p:cNvSpPr>
            <a:spLocks noGrp="1"/>
          </p:cNvSpPr>
          <p:nvPr>
            <p:ph type="sldNum" sz="quarter" idx="5"/>
          </p:nvPr>
        </p:nvSpPr>
        <p:spPr/>
        <p:txBody>
          <a:bodyPr/>
          <a:lstStyle/>
          <a:p>
            <a:fld id="{F84F411B-939E-4C82-9A68-84DF3432FF04}" type="slidenum">
              <a:rPr lang="en-AU" smtClean="0"/>
              <a:t>10</a:t>
            </a:fld>
            <a:endParaRPr lang="en-AU"/>
          </a:p>
        </p:txBody>
      </p:sp>
    </p:spTree>
    <p:extLst>
      <p:ext uri="{BB962C8B-B14F-4D97-AF65-F5344CB8AC3E}">
        <p14:creationId xmlns:p14="http://schemas.microsoft.com/office/powerpoint/2010/main" val="97755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ICT could be good for human beings when the systems are designed by using a human-centred approach. In this case, good means good for the essential well-being of human-beings.</a:t>
            </a:r>
          </a:p>
          <a:p>
            <a:pPr marL="171450" indent="-171450">
              <a:buFont typeface="Arial" panose="020B0604020202020204" pitchFamily="34" charset="0"/>
              <a:buChar char="•"/>
            </a:pPr>
            <a:r>
              <a:rPr lang="en-AU" dirty="0"/>
              <a:t>Good ICT means taking into account human well-being , so that it supports people in, for example, enhancing their health or help elderly people or people with disabilities to live a better quality of life for example.</a:t>
            </a:r>
          </a:p>
          <a:p>
            <a:pPr marL="171450" indent="-171450">
              <a:buFont typeface="Arial" panose="020B0604020202020204" pitchFamily="34" charset="0"/>
              <a:buChar char="•"/>
            </a:pPr>
            <a:r>
              <a:rPr lang="en-AU" dirty="0"/>
              <a:t>Good ICT must involve users and society in the design stage itself as well as later parts of the ICT lifecycle, This approach to ICT systems development is called Participatory Design.</a:t>
            </a:r>
          </a:p>
          <a:p>
            <a:pPr marL="171450" indent="-171450">
              <a:buFont typeface="Arial" panose="020B0604020202020204" pitchFamily="34" charset="0"/>
              <a:buChar char="•"/>
            </a:pPr>
            <a:r>
              <a:rPr lang="en-AU" dirty="0"/>
              <a:t>In summary, good ICT means human-centred ICT: technologies that improve human well-being and </a:t>
            </a:r>
            <a:r>
              <a:rPr lang="en-AU" dirty="0" err="1"/>
              <a:t>wellliving</a:t>
            </a:r>
            <a:r>
              <a:rPr lang="en-AU" dirty="0"/>
              <a:t>. </a:t>
            </a:r>
          </a:p>
        </p:txBody>
      </p:sp>
      <p:sp>
        <p:nvSpPr>
          <p:cNvPr id="4" name="Slide Number Placeholder 3"/>
          <p:cNvSpPr>
            <a:spLocks noGrp="1"/>
          </p:cNvSpPr>
          <p:nvPr>
            <p:ph type="sldNum" sz="quarter" idx="5"/>
          </p:nvPr>
        </p:nvSpPr>
        <p:spPr/>
        <p:txBody>
          <a:bodyPr/>
          <a:lstStyle/>
          <a:p>
            <a:fld id="{F84F411B-939E-4C82-9A68-84DF3432FF04}" type="slidenum">
              <a:rPr lang="en-AU" smtClean="0"/>
              <a:t>11</a:t>
            </a:fld>
            <a:endParaRPr lang="en-AU"/>
          </a:p>
        </p:txBody>
      </p:sp>
    </p:spTree>
    <p:extLst>
      <p:ext uri="{BB962C8B-B14F-4D97-AF65-F5344CB8AC3E}">
        <p14:creationId xmlns:p14="http://schemas.microsoft.com/office/powerpoint/2010/main" val="1648382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Clean ICT focuses on avoiding harm to the environment and human health. Clean ICT means developing computer systems and networks that are respectful of the planet, and that are designed and produced while taking into account their impact on the environment</a:t>
            </a:r>
          </a:p>
          <a:p>
            <a:pPr marL="171450" indent="-171450">
              <a:buFont typeface="Arial" panose="020B0604020202020204" pitchFamily="34" charset="0"/>
              <a:buChar char="•"/>
            </a:pPr>
            <a:r>
              <a:rPr lang="en-AU" dirty="0"/>
              <a:t>Tech, however, generates toxic hazards throughout its lifecycle (from its design, production, and consumption to its disposal)</a:t>
            </a:r>
          </a:p>
          <a:p>
            <a:pPr marL="171450" indent="-171450">
              <a:buFont typeface="Arial" panose="020B0604020202020204" pitchFamily="34" charset="0"/>
              <a:buChar char="•"/>
            </a:pPr>
            <a:r>
              <a:rPr lang="en-AU" dirty="0"/>
              <a:t>For example, until few years ago, the primary elements used in microprocessors (the rare-earths) were never considered from the sustainability point of view. </a:t>
            </a:r>
          </a:p>
          <a:p>
            <a:pPr marL="171450" indent="-171450">
              <a:buFont typeface="Arial" panose="020B0604020202020204" pitchFamily="34" charset="0"/>
              <a:buChar char="•"/>
            </a:pPr>
            <a:r>
              <a:rPr lang="en-AU" dirty="0"/>
              <a:t>A major environmental challenge is arising from the need to provide the power to operate ICT: in the cloud computing era, the energy necessary to power gigantic data centres doubles every five years </a:t>
            </a:r>
          </a:p>
          <a:p>
            <a:pPr marL="171450" indent="-171450">
              <a:buFont typeface="Arial" panose="020B0604020202020204" pitchFamily="34" charset="0"/>
              <a:buChar char="•"/>
            </a:pPr>
            <a:r>
              <a:rPr lang="en-AU" dirty="0"/>
              <a:t>Clean ICT involves a quest to slow down the ICT life cycle. It aims to minimise any harm done by the production and use of ICT, and – more generally – to extend the life cycle of ICT products by reducing the replacement rate of ICT devices. It also represents two challenges: on the demand side, the desire to accumulate material goods and to follow only the latest fashions or trends in electronic devices, and on the supply side, to the rush to make a short-term profit. The concept of recyclable-by-design is starting to appear in the ICT world as a welcome proactive step in the appropriate direction.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F84F411B-939E-4C82-9A68-84DF3432FF04}" type="slidenum">
              <a:rPr lang="en-AU" smtClean="0"/>
              <a:t>12</a:t>
            </a:fld>
            <a:endParaRPr lang="en-AU"/>
          </a:p>
        </p:txBody>
      </p:sp>
    </p:spTree>
    <p:extLst>
      <p:ext uri="{BB962C8B-B14F-4D97-AF65-F5344CB8AC3E}">
        <p14:creationId xmlns:p14="http://schemas.microsoft.com/office/powerpoint/2010/main" val="4003178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Fair ICT can be defined as being respectful of the human rights, self esteem, and health and safety, of workers in ICT manufacturing as well as of ICT users. Fair ICT must take into account the interests of all types of actors involved throughout the entire ICT stakeholders’ network</a:t>
            </a:r>
          </a:p>
          <a:p>
            <a:pPr marL="171450" indent="-171450">
              <a:buFont typeface="Arial" panose="020B0604020202020204" pitchFamily="34" charset="0"/>
              <a:buChar char="•"/>
            </a:pPr>
            <a:r>
              <a:rPr lang="en-AU" dirty="0"/>
              <a:t>Among the many issues involved in creating fair ICT, to the fore is the need to secure a good quality of working life for all, wherever the workers are located around the globe and whatever their age.</a:t>
            </a:r>
          </a:p>
          <a:p>
            <a:pPr marL="171450" indent="-171450">
              <a:buFont typeface="Arial" panose="020B0604020202020204" pitchFamily="34" charset="0"/>
              <a:buChar char="•"/>
            </a:pPr>
            <a:r>
              <a:rPr lang="en-AU" dirty="0"/>
              <a:t>Fair ICT also means open ICT, an ICT that contributes positively to the economy and society through the enabling of innovation potential. When the two concepts of open software and open hardware are applied to ICT, it becomes possible to imagine the immense innovation potential of ICT.</a:t>
            </a:r>
          </a:p>
          <a:p>
            <a:pPr marL="171450" indent="-171450">
              <a:buFont typeface="Arial" panose="020B0604020202020204" pitchFamily="34" charset="0"/>
              <a:buChar char="•"/>
            </a:pPr>
            <a:r>
              <a:rPr lang="en-AU" dirty="0"/>
              <a:t>Fair ICT drives the achievement of a balance among the interests of all the stakeholders, including the workers and the planet. Aiming for fair ICT will help ICT companies and organisations to realise that there are many actors involved in their stakeholders' network who have a wide range of differing interests. </a:t>
            </a:r>
          </a:p>
        </p:txBody>
      </p:sp>
      <p:sp>
        <p:nvSpPr>
          <p:cNvPr id="4" name="Slide Number Placeholder 3"/>
          <p:cNvSpPr>
            <a:spLocks noGrp="1"/>
          </p:cNvSpPr>
          <p:nvPr>
            <p:ph type="sldNum" sz="quarter" idx="5"/>
          </p:nvPr>
        </p:nvSpPr>
        <p:spPr/>
        <p:txBody>
          <a:bodyPr/>
          <a:lstStyle/>
          <a:p>
            <a:fld id="{F84F411B-939E-4C82-9A68-84DF3432FF04}" type="slidenum">
              <a:rPr lang="en-AU" smtClean="0"/>
              <a:t>13</a:t>
            </a:fld>
            <a:endParaRPr lang="en-AU"/>
          </a:p>
        </p:txBody>
      </p:sp>
    </p:spTree>
    <p:extLst>
      <p:ext uri="{BB962C8B-B14F-4D97-AF65-F5344CB8AC3E}">
        <p14:creationId xmlns:p14="http://schemas.microsoft.com/office/powerpoint/2010/main" val="345371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84F411B-939E-4C82-9A68-84DF3432FF04}" type="slidenum">
              <a:rPr lang="en-AU" smtClean="0"/>
              <a:t>14</a:t>
            </a:fld>
            <a:endParaRPr lang="en-AU"/>
          </a:p>
        </p:txBody>
      </p:sp>
    </p:spTree>
    <p:extLst>
      <p:ext uri="{BB962C8B-B14F-4D97-AF65-F5344CB8AC3E}">
        <p14:creationId xmlns:p14="http://schemas.microsoft.com/office/powerpoint/2010/main" val="411432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1" u="sng" dirty="0"/>
          </a:p>
        </p:txBody>
      </p:sp>
      <p:sp>
        <p:nvSpPr>
          <p:cNvPr id="4" name="Slide Number Placeholder 3"/>
          <p:cNvSpPr>
            <a:spLocks noGrp="1"/>
          </p:cNvSpPr>
          <p:nvPr>
            <p:ph type="sldNum" sz="quarter" idx="5"/>
          </p:nvPr>
        </p:nvSpPr>
        <p:spPr/>
        <p:txBody>
          <a:bodyPr/>
          <a:lstStyle/>
          <a:p>
            <a:fld id="{F84F411B-939E-4C82-9A68-84DF3432FF04}" type="slidenum">
              <a:rPr lang="en-AU" smtClean="0"/>
              <a:t>15</a:t>
            </a:fld>
            <a:endParaRPr lang="en-AU"/>
          </a:p>
        </p:txBody>
      </p:sp>
    </p:spTree>
    <p:extLst>
      <p:ext uri="{BB962C8B-B14F-4D97-AF65-F5344CB8AC3E}">
        <p14:creationId xmlns:p14="http://schemas.microsoft.com/office/powerpoint/2010/main" val="2803864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7A0CA1-393C-478D-A2A1-040A38DEB3E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744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2222"/>
              </a:solidFill>
              <a:effectLst/>
              <a:latin typeface="Lat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59784D-48D4-49B0-8947-2EFA17D982E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36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59784D-48D4-49B0-8947-2EFA17D982E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614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59784D-48D4-49B0-8947-2EFA17D982E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48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59784D-48D4-49B0-8947-2EFA17D982E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848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2222"/>
              </a:solidFill>
              <a:effectLst/>
              <a:latin typeface="Lat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59784D-48D4-49B0-8947-2EFA17D982E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471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Within the world of ICT the technology lifecycle and the long-term sustainability of ICT are beginning to be assessed from both the environmental and social points of view</a:t>
            </a:r>
          </a:p>
          <a:p>
            <a:pPr marL="171450" indent="-171450">
              <a:buFont typeface="Arial" panose="020B0604020202020204" pitchFamily="34" charset="0"/>
              <a:buChar char="•"/>
            </a:pPr>
            <a:r>
              <a:rPr lang="en-AU" dirty="0"/>
              <a:t>That, contrary to Moore’s law, there are constraints to ICT growth, particularly around its impact on human beings, the environment and society.</a:t>
            </a:r>
            <a:endParaRPr lang="en-US" dirty="0"/>
          </a:p>
        </p:txBody>
      </p:sp>
      <p:sp>
        <p:nvSpPr>
          <p:cNvPr id="4" name="Slide Number Placeholder 3"/>
          <p:cNvSpPr>
            <a:spLocks noGrp="1"/>
          </p:cNvSpPr>
          <p:nvPr>
            <p:ph type="sldNum" sz="quarter" idx="5"/>
          </p:nvPr>
        </p:nvSpPr>
        <p:spPr/>
        <p:txBody>
          <a:bodyPr/>
          <a:lstStyle/>
          <a:p>
            <a:fld id="{F84F411B-939E-4C82-9A68-84DF3432FF04}" type="slidenum">
              <a:rPr lang="en-AU" smtClean="0"/>
              <a:t>8</a:t>
            </a:fld>
            <a:endParaRPr lang="en-AU"/>
          </a:p>
        </p:txBody>
      </p:sp>
    </p:spTree>
    <p:extLst>
      <p:ext uri="{BB962C8B-B14F-4D97-AF65-F5344CB8AC3E}">
        <p14:creationId xmlns:p14="http://schemas.microsoft.com/office/powerpoint/2010/main" val="625428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Clean Fair ICT seeks to place human beings, society, sustainability and the planet as core  to the development of science and technology.</a:t>
            </a:r>
          </a:p>
        </p:txBody>
      </p:sp>
      <p:sp>
        <p:nvSpPr>
          <p:cNvPr id="4" name="Slide Number Placeholder 3"/>
          <p:cNvSpPr>
            <a:spLocks noGrp="1"/>
          </p:cNvSpPr>
          <p:nvPr>
            <p:ph type="sldNum" sz="quarter" idx="5"/>
          </p:nvPr>
        </p:nvSpPr>
        <p:spPr/>
        <p:txBody>
          <a:bodyPr/>
          <a:lstStyle/>
          <a:p>
            <a:fld id="{F84F411B-939E-4C82-9A68-84DF3432FF04}" type="slidenum">
              <a:rPr lang="en-AU" smtClean="0"/>
              <a:t>9</a:t>
            </a:fld>
            <a:endParaRPr lang="en-AU"/>
          </a:p>
        </p:txBody>
      </p:sp>
    </p:spTree>
    <p:extLst>
      <p:ext uri="{BB962C8B-B14F-4D97-AF65-F5344CB8AC3E}">
        <p14:creationId xmlns:p14="http://schemas.microsoft.com/office/powerpoint/2010/main" val="1556168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1951C-843E-4E34-82FF-720A34376D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932FE8F-BE5E-4C44-9F83-5BB62B53C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9F5DE15-9A0A-4D30-8412-ED254F74B3EB}"/>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5" name="Footer Placeholder 4">
            <a:extLst>
              <a:ext uri="{FF2B5EF4-FFF2-40B4-BE49-F238E27FC236}">
                <a16:creationId xmlns:a16="http://schemas.microsoft.com/office/drawing/2014/main" id="{22BECF1C-F08E-4CD5-B384-3304EB434D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DA6CF0F-DBCA-4A9A-93DA-D75910F1DFD3}"/>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394776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344A-EFA9-4810-A483-47A5F61C395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375CFF4-77F0-4789-93D6-0AFD9E1B0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440156F-FD1E-4042-AEA2-933E24D5B4FE}"/>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5" name="Footer Placeholder 4">
            <a:extLst>
              <a:ext uri="{FF2B5EF4-FFF2-40B4-BE49-F238E27FC236}">
                <a16:creationId xmlns:a16="http://schemas.microsoft.com/office/drawing/2014/main" id="{6ECCD0D9-ED35-42DD-9892-5CDD664D88C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91B527D-6283-4705-A481-589536C19792}"/>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3388273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DCDB0E-9753-4EFD-B0C3-33E175CDB8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0319578-68C8-40DB-9757-2A326404B6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1B547F7-9557-484F-ADD0-6011C44005FE}"/>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5" name="Footer Placeholder 4">
            <a:extLst>
              <a:ext uri="{FF2B5EF4-FFF2-40B4-BE49-F238E27FC236}">
                <a16:creationId xmlns:a16="http://schemas.microsoft.com/office/drawing/2014/main" id="{98F9AD3D-D67D-47AE-89EF-5711279944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EC496B8-5625-4B29-9BA2-04A993308158}"/>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370603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_Title_2">
    <p:bg>
      <p:bgPr>
        <a:solidFill>
          <a:srgbClr val="343638"/>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68A07AD-FA16-9C4D-892D-F019E3CFC9F1}"/>
              </a:ext>
            </a:extLst>
          </p:cNvPr>
          <p:cNvSpPr>
            <a:spLocks noGrp="1"/>
          </p:cNvSpPr>
          <p:nvPr>
            <p:ph type="body" sz="quarter" idx="10" hasCustomPrompt="1"/>
          </p:nvPr>
        </p:nvSpPr>
        <p:spPr>
          <a:xfrm>
            <a:off x="550864" y="1161021"/>
            <a:ext cx="6622923" cy="1631216"/>
          </a:xfrm>
          <a:prstGeom prst="rect">
            <a:avLst/>
          </a:prstGeom>
        </p:spPr>
        <p:txBody>
          <a:bodyPr wrap="square">
            <a:spAutoFit/>
          </a:bodyPr>
          <a:lstStyle>
            <a:lvl1pPr>
              <a:lnSpc>
                <a:spcPts val="6000"/>
              </a:lnSpc>
              <a:spcAft>
                <a:spcPts val="0"/>
              </a:spcAft>
              <a:defRPr sz="6000" b="1" i="0" cap="none" baseline="0">
                <a:solidFill>
                  <a:srgbClr val="FFEC00"/>
                </a:solidFill>
                <a:latin typeface="Montserrat ExtraBold" pitchFamily="2" charset="77"/>
              </a:defRPr>
            </a:lvl1pPr>
          </a:lstStyle>
          <a:p>
            <a:pPr lvl="0"/>
            <a:r>
              <a:rPr lang="en-US" dirty="0"/>
              <a:t>SECTION</a:t>
            </a:r>
            <a:br>
              <a:rPr lang="en-US" dirty="0"/>
            </a:br>
            <a:r>
              <a:rPr lang="en-US" dirty="0"/>
              <a:t>TITLE</a:t>
            </a:r>
          </a:p>
        </p:txBody>
      </p:sp>
      <p:sp>
        <p:nvSpPr>
          <p:cNvPr id="11" name="Text Placeholder 8">
            <a:extLst>
              <a:ext uri="{FF2B5EF4-FFF2-40B4-BE49-F238E27FC236}">
                <a16:creationId xmlns:a16="http://schemas.microsoft.com/office/drawing/2014/main" id="{F5640242-B237-C546-93E2-A014ABF926C4}"/>
              </a:ext>
            </a:extLst>
          </p:cNvPr>
          <p:cNvSpPr>
            <a:spLocks noGrp="1"/>
          </p:cNvSpPr>
          <p:nvPr>
            <p:ph type="body" sz="quarter" idx="12" hasCustomPrompt="1"/>
          </p:nvPr>
        </p:nvSpPr>
        <p:spPr>
          <a:xfrm>
            <a:off x="550863" y="3016066"/>
            <a:ext cx="3797300" cy="412934"/>
          </a:xfrm>
          <a:prstGeom prst="rect">
            <a:avLst/>
          </a:prstGeom>
        </p:spPr>
        <p:txBody>
          <a:bodyPr>
            <a:spAutoFit/>
          </a:bodyPr>
          <a:lstStyle>
            <a:lvl1pPr>
              <a:lnSpc>
                <a:spcPts val="2480"/>
              </a:lnSpc>
              <a:spcAft>
                <a:spcPts val="0"/>
              </a:spcAft>
              <a:defRPr sz="2400" b="1" i="0" cap="none" baseline="0">
                <a:solidFill>
                  <a:schemeClr val="bg1"/>
                </a:solidFill>
                <a:latin typeface="Montserrat" pitchFamily="2" charset="77"/>
              </a:defRPr>
            </a:lvl1pPr>
          </a:lstStyle>
          <a:p>
            <a:pPr lvl="0"/>
            <a:r>
              <a:rPr lang="en-US" dirty="0"/>
              <a:t>Subtitle</a:t>
            </a:r>
          </a:p>
        </p:txBody>
      </p:sp>
      <p:pic>
        <p:nvPicPr>
          <p:cNvPr id="4" name="Picture 3">
            <a:extLst>
              <a:ext uri="{FF2B5EF4-FFF2-40B4-BE49-F238E27FC236}">
                <a16:creationId xmlns:a16="http://schemas.microsoft.com/office/drawing/2014/main" id="{396E3EDB-5878-094F-8B9E-15ADF39A3DC4}"/>
              </a:ext>
            </a:extLst>
          </p:cNvPr>
          <p:cNvPicPr>
            <a:picLocks noChangeAspect="1"/>
          </p:cNvPicPr>
          <p:nvPr userDrawn="1"/>
        </p:nvPicPr>
        <p:blipFill>
          <a:blip r:embed="rId2"/>
          <a:stretch>
            <a:fillRect/>
          </a:stretch>
        </p:blipFill>
        <p:spPr>
          <a:xfrm>
            <a:off x="10936536" y="6201943"/>
            <a:ext cx="907623" cy="440464"/>
          </a:xfrm>
          <a:prstGeom prst="rect">
            <a:avLst/>
          </a:prstGeom>
          <a:ln w="6350">
            <a:solidFill>
              <a:schemeClr val="bg1"/>
            </a:solidFill>
          </a:ln>
        </p:spPr>
      </p:pic>
    </p:spTree>
    <p:extLst>
      <p:ext uri="{BB962C8B-B14F-4D97-AF65-F5344CB8AC3E}">
        <p14:creationId xmlns:p14="http://schemas.microsoft.com/office/powerpoint/2010/main" val="2187933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0E8D6-300A-EC4E-9A82-8E5FF0C767D0}"/>
              </a:ext>
            </a:extLst>
          </p:cNvPr>
          <p:cNvSpPr/>
          <p:nvPr userDrawn="1"/>
        </p:nvSpPr>
        <p:spPr>
          <a:xfrm>
            <a:off x="-1" y="0"/>
            <a:ext cx="12192001" cy="1202635"/>
          </a:xfrm>
          <a:prstGeom prst="rect">
            <a:avLst/>
          </a:prstGeom>
          <a:solidFill>
            <a:srgbClr val="FFE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latin typeface="Montserrat" pitchFamily="2" charset="77"/>
            </a:endParaRPr>
          </a:p>
        </p:txBody>
      </p:sp>
      <p:sp>
        <p:nvSpPr>
          <p:cNvPr id="12" name="Title 1">
            <a:extLst>
              <a:ext uri="{FF2B5EF4-FFF2-40B4-BE49-F238E27FC236}">
                <a16:creationId xmlns:a16="http://schemas.microsoft.com/office/drawing/2014/main" id="{3EB252FA-DA85-3A44-94E6-B57BDF7F1E05}"/>
              </a:ext>
            </a:extLst>
          </p:cNvPr>
          <p:cNvSpPr>
            <a:spLocks noGrp="1"/>
          </p:cNvSpPr>
          <p:nvPr>
            <p:ph type="title"/>
          </p:nvPr>
        </p:nvSpPr>
        <p:spPr>
          <a:xfrm>
            <a:off x="561664" y="1"/>
            <a:ext cx="10515600" cy="1202633"/>
          </a:xfrm>
        </p:spPr>
        <p:txBody>
          <a:bodyPr lIns="90000" tIns="46800" rIns="90000" bIns="46800">
            <a:normAutofit/>
          </a:bodyPr>
          <a:lstStyle>
            <a:lvl1pPr>
              <a:defRPr sz="3200" cap="none" baseline="0">
                <a:solidFill>
                  <a:srgbClr val="343638"/>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1032B33-4CDD-1249-850C-3BBEBF4C628E}"/>
              </a:ext>
            </a:extLst>
          </p:cNvPr>
          <p:cNvSpPr>
            <a:spLocks noGrp="1"/>
          </p:cNvSpPr>
          <p:nvPr>
            <p:ph type="body" sz="quarter" idx="11"/>
          </p:nvPr>
        </p:nvSpPr>
        <p:spPr>
          <a:xfrm>
            <a:off x="561664" y="1654629"/>
            <a:ext cx="10790189" cy="3875314"/>
          </a:xfrm>
        </p:spPr>
        <p:txBody>
          <a:bodyPr/>
          <a:lstStyle>
            <a:lvl1pPr>
              <a:defRPr sz="2000" b="1" i="0">
                <a:solidFill>
                  <a:srgbClr val="343638"/>
                </a:solidFill>
                <a:latin typeface="Montserrat" pitchFamily="2" charset="77"/>
              </a:defRPr>
            </a:lvl1pPr>
            <a:lvl2pPr>
              <a:lnSpc>
                <a:spcPct val="100000"/>
              </a:lnSpc>
              <a:spcBef>
                <a:spcPts val="0"/>
              </a:spcBef>
              <a:spcAft>
                <a:spcPts val="600"/>
              </a:spcAf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2pPr>
            <a:lvl3pPr marL="360363"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3pPr>
            <a:lvl4pPr marL="533400" indent="-1301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4pPr>
            <a:lvl5pPr marL="714375"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4061249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_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0E8D6-300A-EC4E-9A82-8E5FF0C767D0}"/>
              </a:ext>
            </a:extLst>
          </p:cNvPr>
          <p:cNvSpPr/>
          <p:nvPr userDrawn="1"/>
        </p:nvSpPr>
        <p:spPr>
          <a:xfrm>
            <a:off x="-1" y="0"/>
            <a:ext cx="12192001" cy="1202635"/>
          </a:xfrm>
          <a:prstGeom prst="rect">
            <a:avLst/>
          </a:prstGeom>
          <a:solidFill>
            <a:srgbClr val="DED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latin typeface="Montserrat" pitchFamily="2" charset="77"/>
            </a:endParaRPr>
          </a:p>
        </p:txBody>
      </p:sp>
      <p:sp>
        <p:nvSpPr>
          <p:cNvPr id="12" name="Title 1">
            <a:extLst>
              <a:ext uri="{FF2B5EF4-FFF2-40B4-BE49-F238E27FC236}">
                <a16:creationId xmlns:a16="http://schemas.microsoft.com/office/drawing/2014/main" id="{3EB252FA-DA85-3A44-94E6-B57BDF7F1E05}"/>
              </a:ext>
            </a:extLst>
          </p:cNvPr>
          <p:cNvSpPr>
            <a:spLocks noGrp="1"/>
          </p:cNvSpPr>
          <p:nvPr>
            <p:ph type="title"/>
          </p:nvPr>
        </p:nvSpPr>
        <p:spPr>
          <a:xfrm>
            <a:off x="561664" y="1"/>
            <a:ext cx="10515600" cy="1202633"/>
          </a:xfrm>
        </p:spPr>
        <p:txBody>
          <a:bodyPr lIns="90000" tIns="46800" rIns="90000" bIns="46800">
            <a:normAutofit/>
          </a:bodyPr>
          <a:lstStyle>
            <a:lvl1pPr>
              <a:defRPr sz="3200" cap="none" baseline="0">
                <a:solidFill>
                  <a:srgbClr val="343638"/>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1032B33-4CDD-1249-850C-3BBEBF4C628E}"/>
              </a:ext>
            </a:extLst>
          </p:cNvPr>
          <p:cNvSpPr>
            <a:spLocks noGrp="1"/>
          </p:cNvSpPr>
          <p:nvPr>
            <p:ph type="body" sz="quarter" idx="11"/>
          </p:nvPr>
        </p:nvSpPr>
        <p:spPr>
          <a:xfrm>
            <a:off x="561664" y="1654629"/>
            <a:ext cx="10790189" cy="3875314"/>
          </a:xfrm>
        </p:spPr>
        <p:txBody>
          <a:bodyPr/>
          <a:lstStyle>
            <a:lvl1pPr>
              <a:defRPr sz="2000" b="1" i="0">
                <a:solidFill>
                  <a:srgbClr val="343638"/>
                </a:solidFill>
                <a:latin typeface="Montserrat" pitchFamily="2" charset="77"/>
              </a:defRPr>
            </a:lvl1pPr>
            <a:lvl2pPr>
              <a:lnSpc>
                <a:spcPct val="100000"/>
              </a:lnSpc>
              <a:spcBef>
                <a:spcPts val="0"/>
              </a:spcBef>
              <a:spcAft>
                <a:spcPts val="600"/>
              </a:spcAf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2pPr>
            <a:lvl3pPr marL="360363"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3pPr>
            <a:lvl4pPr marL="533400" indent="-1301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4pPr>
            <a:lvl5pPr marL="714375"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83092955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_Title_6">
    <p:bg>
      <p:bgPr>
        <a:solidFill>
          <a:srgbClr val="DEDEE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D542088-5570-874A-913F-29238889BAF6}"/>
              </a:ext>
            </a:extLst>
          </p:cNvPr>
          <p:cNvSpPr/>
          <p:nvPr userDrawn="1"/>
        </p:nvSpPr>
        <p:spPr>
          <a:xfrm>
            <a:off x="566489" y="560175"/>
            <a:ext cx="4629665" cy="5775311"/>
          </a:xfrm>
          <a:prstGeom prst="rect">
            <a:avLst/>
          </a:prstGeom>
          <a:solidFill>
            <a:srgbClr val="343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highlight>
                <a:srgbClr val="343638"/>
              </a:highlight>
              <a:latin typeface="Montserrat" pitchFamily="2" charset="77"/>
            </a:endParaRPr>
          </a:p>
        </p:txBody>
      </p:sp>
      <p:sp>
        <p:nvSpPr>
          <p:cNvPr id="10" name="Text Placeholder 9">
            <a:extLst>
              <a:ext uri="{FF2B5EF4-FFF2-40B4-BE49-F238E27FC236}">
                <a16:creationId xmlns:a16="http://schemas.microsoft.com/office/drawing/2014/main" id="{268A07AD-FA16-9C4D-892D-F019E3CFC9F1}"/>
              </a:ext>
            </a:extLst>
          </p:cNvPr>
          <p:cNvSpPr>
            <a:spLocks noGrp="1"/>
          </p:cNvSpPr>
          <p:nvPr>
            <p:ph type="body" sz="quarter" idx="10" hasCustomPrompt="1"/>
          </p:nvPr>
        </p:nvSpPr>
        <p:spPr>
          <a:xfrm>
            <a:off x="1011631" y="1161020"/>
            <a:ext cx="3817839" cy="1631216"/>
          </a:xfrm>
          <a:prstGeom prst="rect">
            <a:avLst/>
          </a:prstGeom>
        </p:spPr>
        <p:txBody>
          <a:bodyPr wrap="square">
            <a:spAutoFit/>
          </a:bodyPr>
          <a:lstStyle>
            <a:lvl1pPr>
              <a:lnSpc>
                <a:spcPts val="6000"/>
              </a:lnSpc>
              <a:defRPr sz="6000" b="1" i="0" cap="none" baseline="0">
                <a:solidFill>
                  <a:srgbClr val="FFEC00"/>
                </a:solidFill>
                <a:latin typeface="Montserrat ExtraBold" pitchFamily="2" charset="77"/>
              </a:defRPr>
            </a:lvl1pPr>
          </a:lstStyle>
          <a:p>
            <a:pPr lvl="0"/>
            <a:r>
              <a:rPr lang="en-US" dirty="0"/>
              <a:t>SECTION</a:t>
            </a:r>
            <a:br>
              <a:rPr lang="en-US" dirty="0"/>
            </a:br>
            <a:r>
              <a:rPr lang="en-US" dirty="0"/>
              <a:t>TITLE</a:t>
            </a:r>
          </a:p>
        </p:txBody>
      </p:sp>
      <p:sp>
        <p:nvSpPr>
          <p:cNvPr id="11" name="Text Placeholder 8">
            <a:extLst>
              <a:ext uri="{FF2B5EF4-FFF2-40B4-BE49-F238E27FC236}">
                <a16:creationId xmlns:a16="http://schemas.microsoft.com/office/drawing/2014/main" id="{F5640242-B237-C546-93E2-A014ABF926C4}"/>
              </a:ext>
            </a:extLst>
          </p:cNvPr>
          <p:cNvSpPr>
            <a:spLocks noGrp="1"/>
          </p:cNvSpPr>
          <p:nvPr>
            <p:ph type="body" sz="quarter" idx="12" hasCustomPrompt="1"/>
          </p:nvPr>
        </p:nvSpPr>
        <p:spPr>
          <a:xfrm>
            <a:off x="1011631" y="3016066"/>
            <a:ext cx="3797300" cy="412934"/>
          </a:xfrm>
          <a:prstGeom prst="rect">
            <a:avLst/>
          </a:prstGeom>
        </p:spPr>
        <p:txBody>
          <a:bodyPr>
            <a:spAutoFit/>
          </a:bodyPr>
          <a:lstStyle>
            <a:lvl1pPr>
              <a:lnSpc>
                <a:spcPts val="2480"/>
              </a:lnSpc>
              <a:spcAft>
                <a:spcPts val="0"/>
              </a:spcAft>
              <a:defRPr sz="2400" b="1" i="0" cap="none" baseline="0">
                <a:solidFill>
                  <a:schemeClr val="bg1"/>
                </a:solidFill>
                <a:latin typeface="Montserrat" pitchFamily="2" charset="77"/>
              </a:defRPr>
            </a:lvl1pPr>
          </a:lstStyle>
          <a:p>
            <a:pPr lvl="0"/>
            <a:r>
              <a:rPr lang="en-US" dirty="0"/>
              <a:t>Subtitle</a:t>
            </a:r>
          </a:p>
        </p:txBody>
      </p:sp>
    </p:spTree>
    <p:extLst>
      <p:ext uri="{BB962C8B-B14F-4D97-AF65-F5344CB8AC3E}">
        <p14:creationId xmlns:p14="http://schemas.microsoft.com/office/powerpoint/2010/main" val="43946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0E8D6-300A-EC4E-9A82-8E5FF0C767D0}"/>
              </a:ext>
            </a:extLst>
          </p:cNvPr>
          <p:cNvSpPr/>
          <p:nvPr userDrawn="1"/>
        </p:nvSpPr>
        <p:spPr>
          <a:xfrm>
            <a:off x="-1" y="1"/>
            <a:ext cx="12192001" cy="1202633"/>
          </a:xfrm>
          <a:prstGeom prst="rect">
            <a:avLst/>
          </a:prstGeom>
          <a:solidFill>
            <a:srgbClr val="343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solidFill>
                <a:srgbClr val="343638"/>
              </a:solidFill>
              <a:latin typeface="Montserrat" pitchFamily="2" charset="77"/>
            </a:endParaRPr>
          </a:p>
        </p:txBody>
      </p:sp>
      <p:sp>
        <p:nvSpPr>
          <p:cNvPr id="13" name="Title 1">
            <a:extLst>
              <a:ext uri="{FF2B5EF4-FFF2-40B4-BE49-F238E27FC236}">
                <a16:creationId xmlns:a16="http://schemas.microsoft.com/office/drawing/2014/main" id="{F330D4FA-A435-6F40-AF7C-09CB2861BD9F}"/>
              </a:ext>
            </a:extLst>
          </p:cNvPr>
          <p:cNvSpPr>
            <a:spLocks noGrp="1"/>
          </p:cNvSpPr>
          <p:nvPr>
            <p:ph type="title"/>
          </p:nvPr>
        </p:nvSpPr>
        <p:spPr>
          <a:xfrm>
            <a:off x="561664" y="1"/>
            <a:ext cx="10515600" cy="1202633"/>
          </a:xfrm>
        </p:spPr>
        <p:txBody>
          <a:bodyPr lIns="90000" tIns="46800" rIns="90000" bIns="46800">
            <a:normAutofit/>
          </a:bodyPr>
          <a:lstStyle>
            <a:lvl1pPr>
              <a:defRPr sz="3200" cap="none" baseline="0">
                <a:solidFill>
                  <a:srgbClr val="FFEC00"/>
                </a:solidFill>
              </a:defRPr>
            </a:lvl1pPr>
          </a:lstStyle>
          <a:p>
            <a:r>
              <a:rPr lang="en-GB" dirty="0"/>
              <a:t>Click to edit Master title style</a:t>
            </a:r>
            <a:endParaRPr lang="en-US" dirty="0"/>
          </a:p>
        </p:txBody>
      </p:sp>
      <p:sp>
        <p:nvSpPr>
          <p:cNvPr id="14" name="Text Placeholder 2">
            <a:extLst>
              <a:ext uri="{FF2B5EF4-FFF2-40B4-BE49-F238E27FC236}">
                <a16:creationId xmlns:a16="http://schemas.microsoft.com/office/drawing/2014/main" id="{8A5C92E7-459D-D445-8484-6DE7DF9E718B}"/>
              </a:ext>
            </a:extLst>
          </p:cNvPr>
          <p:cNvSpPr>
            <a:spLocks noGrp="1"/>
          </p:cNvSpPr>
          <p:nvPr>
            <p:ph type="body" sz="quarter" idx="11"/>
          </p:nvPr>
        </p:nvSpPr>
        <p:spPr>
          <a:xfrm>
            <a:off x="561664" y="1654629"/>
            <a:ext cx="10790189" cy="3875314"/>
          </a:xfrm>
        </p:spPr>
        <p:txBody>
          <a:bodyPr/>
          <a:lstStyle>
            <a:lvl1pPr>
              <a:defRPr sz="2000" b="1" i="0">
                <a:solidFill>
                  <a:srgbClr val="343638"/>
                </a:solidFill>
                <a:latin typeface="Montserrat" pitchFamily="2" charset="77"/>
              </a:defRPr>
            </a:lvl1pPr>
            <a:lvl2pPr>
              <a:lnSpc>
                <a:spcPct val="100000"/>
              </a:lnSpc>
              <a:spcBef>
                <a:spcPts val="0"/>
              </a:spcBef>
              <a:spcAft>
                <a:spcPts val="600"/>
              </a:spcAf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2pPr>
            <a:lvl3pPr marL="360363"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3pPr>
            <a:lvl4pPr marL="533400" indent="-1301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4pPr>
            <a:lvl5pPr marL="714375"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2719796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1622916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175519521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B7BB-F5E5-48CC-AE8E-6642BC004F9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8853CF4-62A9-4C03-AD1A-1D39E14EB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4E7E1DE-D79C-411B-AD22-5834FE3083F0}"/>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5" name="Footer Placeholder 4">
            <a:extLst>
              <a:ext uri="{FF2B5EF4-FFF2-40B4-BE49-F238E27FC236}">
                <a16:creationId xmlns:a16="http://schemas.microsoft.com/office/drawing/2014/main" id="{797E73F7-8ED8-4952-A2EA-9C3526F192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A32BF0C-A7A6-47D4-87EE-EB13238560F2}"/>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156474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4FC1-0E7A-4445-88B8-20C7B8B18D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692A0CC-BF5E-4269-9C11-A9B14528FD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E836E5-75F9-4C02-B767-44493104978B}"/>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5" name="Footer Placeholder 4">
            <a:extLst>
              <a:ext uri="{FF2B5EF4-FFF2-40B4-BE49-F238E27FC236}">
                <a16:creationId xmlns:a16="http://schemas.microsoft.com/office/drawing/2014/main" id="{D35A2FD0-DD66-4EEC-A79F-29AF510F8F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44F0BB2-1A83-426A-AE04-7BEB6A65B23F}"/>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2545336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7C55-B07D-4D77-8F5F-0FD68EDA711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20892F6-A442-46C1-B85E-CE7737EC54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E7C2E86-6451-4101-9CBA-6170D79587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4ADD08F-56A8-40AA-BD38-53DB7A5558B7}"/>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6" name="Footer Placeholder 5">
            <a:extLst>
              <a:ext uri="{FF2B5EF4-FFF2-40B4-BE49-F238E27FC236}">
                <a16:creationId xmlns:a16="http://schemas.microsoft.com/office/drawing/2014/main" id="{EA5A02A5-E33D-4521-A2CC-8456687DA53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9C404E0-27D6-480F-A068-F20DDF2B9044}"/>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3648495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E3BB-622E-4960-A928-AFB4065FFA6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4B9274B-E16B-4949-92A6-B3F5E6FDFE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5C04C2-2FE4-480D-9BDB-A8C968D274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9637B57-2964-4A50-940F-A80A9E7B97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A285E2-7DB5-4B9B-9C63-2EE98B74A4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BC679D7D-C2E5-4735-B329-F1D3D0364DA6}"/>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8" name="Footer Placeholder 7">
            <a:extLst>
              <a:ext uri="{FF2B5EF4-FFF2-40B4-BE49-F238E27FC236}">
                <a16:creationId xmlns:a16="http://schemas.microsoft.com/office/drawing/2014/main" id="{1BE55A1C-69E5-4B41-ACFC-8F4378CCC02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11D3A14-C388-4680-A71E-FD4CFF6BD0C2}"/>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1253651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28DF-EA54-4DF4-93ED-599B6DE2740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8CF20E3-49E5-4899-8715-A0C1E7FF2731}"/>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4" name="Footer Placeholder 3">
            <a:extLst>
              <a:ext uri="{FF2B5EF4-FFF2-40B4-BE49-F238E27FC236}">
                <a16:creationId xmlns:a16="http://schemas.microsoft.com/office/drawing/2014/main" id="{0E17D2BF-728D-4DBD-BB1A-F8131EE52F4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C7600B2-5AF3-4E67-A716-C8CDFBE8AFF9}"/>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387083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EE459-DDF8-4462-8A55-C1E20E9B6335}"/>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3" name="Footer Placeholder 2">
            <a:extLst>
              <a:ext uri="{FF2B5EF4-FFF2-40B4-BE49-F238E27FC236}">
                <a16:creationId xmlns:a16="http://schemas.microsoft.com/office/drawing/2014/main" id="{C3DE72E5-918B-4214-91A4-52BE72225BA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4438D2B-CF9D-4512-A553-1BAF662A772A}"/>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409299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4AC-C936-496A-A9BB-7F6985D4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AE2F6A-15F1-4B1F-85EC-58B78B349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D9BBDF2-E1BD-4F05-A619-B58DEDB87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64DCF-475F-4892-A3C3-7CFA7F176008}"/>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6" name="Footer Placeholder 5">
            <a:extLst>
              <a:ext uri="{FF2B5EF4-FFF2-40B4-BE49-F238E27FC236}">
                <a16:creationId xmlns:a16="http://schemas.microsoft.com/office/drawing/2014/main" id="{5A576B1D-C1EC-4D15-BF7C-66FA912C7B4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491CDB8-6AB2-4460-AC13-2F4C4EAB67A7}"/>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2778564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256B-F91B-4948-A261-56891C0BD2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AE72EBF3-E201-4D94-B322-91E8D4D76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F90F42F-5EA7-4225-A62B-A63E9E545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CCF1B6-8FE6-4B01-B28F-F18C9ACC8831}"/>
              </a:ext>
            </a:extLst>
          </p:cNvPr>
          <p:cNvSpPr>
            <a:spLocks noGrp="1"/>
          </p:cNvSpPr>
          <p:nvPr>
            <p:ph type="dt" sz="half" idx="10"/>
          </p:nvPr>
        </p:nvSpPr>
        <p:spPr/>
        <p:txBody>
          <a:bodyPr/>
          <a:lstStyle/>
          <a:p>
            <a:fld id="{AF08A729-F813-4630-AD42-D6C7D627952F}" type="datetimeFigureOut">
              <a:rPr lang="en-AU" smtClean="0"/>
              <a:t>20/12/2022</a:t>
            </a:fld>
            <a:endParaRPr lang="en-AU"/>
          </a:p>
        </p:txBody>
      </p:sp>
      <p:sp>
        <p:nvSpPr>
          <p:cNvPr id="6" name="Footer Placeholder 5">
            <a:extLst>
              <a:ext uri="{FF2B5EF4-FFF2-40B4-BE49-F238E27FC236}">
                <a16:creationId xmlns:a16="http://schemas.microsoft.com/office/drawing/2014/main" id="{B3A73C34-7632-48B5-928D-5FB3C2374FA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2B546C1-3DDD-45B0-BAE3-1AC1C67D697C}"/>
              </a:ext>
            </a:extLst>
          </p:cNvPr>
          <p:cNvSpPr>
            <a:spLocks noGrp="1"/>
          </p:cNvSpPr>
          <p:nvPr>
            <p:ph type="sldNum" sz="quarter" idx="12"/>
          </p:nvPr>
        </p:nvSpPr>
        <p:spPr/>
        <p:txBody>
          <a:bodyPr/>
          <a:lstStyle/>
          <a:p>
            <a:fld id="{19CF195B-8088-4B22-8967-CEB7C1349616}" type="slidenum">
              <a:rPr lang="en-AU" smtClean="0"/>
              <a:t>‹#›</a:t>
            </a:fld>
            <a:endParaRPr lang="en-AU"/>
          </a:p>
        </p:txBody>
      </p:sp>
    </p:spTree>
    <p:extLst>
      <p:ext uri="{BB962C8B-B14F-4D97-AF65-F5344CB8AC3E}">
        <p14:creationId xmlns:p14="http://schemas.microsoft.com/office/powerpoint/2010/main" val="3230396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77C3A0-73F0-4A16-BA42-2A62BFD01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1633A35-90BF-493A-8E31-05010E888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F76E268-F3EE-48B7-A7AD-EFFD80DBF3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08A729-F813-4630-AD42-D6C7D627952F}" type="datetimeFigureOut">
              <a:rPr lang="en-AU" smtClean="0"/>
              <a:t>20/12/2022</a:t>
            </a:fld>
            <a:endParaRPr lang="en-AU"/>
          </a:p>
        </p:txBody>
      </p:sp>
      <p:sp>
        <p:nvSpPr>
          <p:cNvPr id="5" name="Footer Placeholder 4">
            <a:extLst>
              <a:ext uri="{FF2B5EF4-FFF2-40B4-BE49-F238E27FC236}">
                <a16:creationId xmlns:a16="http://schemas.microsoft.com/office/drawing/2014/main" id="{1C27EC9C-7207-4931-8FB8-FDAFDAC38D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B6D2530-4685-4E11-8C1D-698D93645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F195B-8088-4B22-8967-CEB7C1349616}" type="slidenum">
              <a:rPr lang="en-AU" smtClean="0"/>
              <a:t>‹#›</a:t>
            </a:fld>
            <a:endParaRPr lang="en-AU"/>
          </a:p>
        </p:txBody>
      </p:sp>
    </p:spTree>
    <p:extLst>
      <p:ext uri="{BB962C8B-B14F-4D97-AF65-F5344CB8AC3E}">
        <p14:creationId xmlns:p14="http://schemas.microsoft.com/office/powerpoint/2010/main" val="2266426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7"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2.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hyperlink" Target="https://librarysearch.swinburne.edu.au/primo-explore/fulldisplay?docid=TN_cdi_crossref_primary_10_1111_newe_12058&amp;context=PC&amp;vid=SWIN2&amp;lang=en_US&amp;search_scope=Blended&amp;adaptor=primo_central_multiple_fe&amp;tab=combined&amp;query=any,contains,doughnut%20economics&amp;offset=0"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215900" y="3449770"/>
            <a:ext cx="11273046" cy="829714"/>
          </a:xfrm>
        </p:spPr>
        <p:txBody>
          <a:bodyPr/>
          <a:lstStyle/>
          <a:p>
            <a:r>
              <a:rPr lang="en-US" sz="4000" b="1" dirty="0">
                <a:solidFill>
                  <a:schemeClr val="bg1"/>
                </a:solidFill>
                <a:highlight>
                  <a:srgbClr val="008000"/>
                </a:highlight>
              </a:rPr>
              <a:t>A New Planetary Ethics &amp; Good, Clean and Fair ICT</a:t>
            </a:r>
          </a:p>
        </p:txBody>
      </p:sp>
      <p:sp>
        <p:nvSpPr>
          <p:cNvPr id="6" name="Subtitle 2">
            <a:extLst>
              <a:ext uri="{FF2B5EF4-FFF2-40B4-BE49-F238E27FC236}">
                <a16:creationId xmlns:a16="http://schemas.microsoft.com/office/drawing/2014/main" id="{F9DF6029-3EEB-494A-B698-5101DB5B52D6}"/>
              </a:ext>
            </a:extLst>
          </p:cNvPr>
          <p:cNvSpPr txBox="1">
            <a:spLocks/>
          </p:cNvSpPr>
          <p:nvPr/>
        </p:nvSpPr>
        <p:spPr>
          <a:xfrm>
            <a:off x="718928" y="2036060"/>
            <a:ext cx="7152861" cy="432811"/>
          </a:xfrm>
          <a:prstGeom prst="rect">
            <a:avLst/>
          </a:prstGeom>
        </p:spPr>
        <p:txBody>
          <a:bodyPr vert="horz" wrap="square" lIns="91440" tIns="45720" rIns="91440" bIns="45720" rtlCol="0" anchor="t" anchorCtr="0">
            <a:spAutoFit/>
          </a:bodyPr>
          <a:lstStyle>
            <a:lvl1pPr marL="0" indent="0" algn="l" defTabSz="914400" rtl="0" eaLnBrk="1" latinLnBrk="0" hangingPunct="1">
              <a:lnSpc>
                <a:spcPts val="2860"/>
              </a:lnSpc>
              <a:spcBef>
                <a:spcPts val="1000"/>
              </a:spcBef>
              <a:spcAft>
                <a:spcPts val="0"/>
              </a:spcAft>
              <a:buFont typeface="Arial" panose="020B0604020202020204" pitchFamily="34" charset="0"/>
              <a:buNone/>
              <a:defRPr sz="2400" b="0" i="0" kern="1200" cap="none" baseline="0">
                <a:solidFill>
                  <a:srgbClr val="000000"/>
                </a:solidFill>
                <a:latin typeface="Barlow Light" pitchFamily="2" charset="77"/>
                <a:ea typeface="DIN 2014 Light" panose="020B0404020202020204" pitchFamily="34" charset="77"/>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b="0" i="0" u="none"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School of Business, Law and Entrepreneurship</a:t>
            </a:r>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43" y="104149"/>
            <a:ext cx="7850777" cy="1644302"/>
          </a:xfrm>
          <a:prstGeom prst="rect">
            <a:avLst/>
          </a:prstGeom>
        </p:spPr>
      </p:pic>
      <p:sp>
        <p:nvSpPr>
          <p:cNvPr id="10" name="TextBox 9">
            <a:extLst>
              <a:ext uri="{FF2B5EF4-FFF2-40B4-BE49-F238E27FC236}">
                <a16:creationId xmlns:a16="http://schemas.microsoft.com/office/drawing/2014/main" id="{5D86ED0F-0526-4FF5-871A-BC5094F1D0CF}"/>
              </a:ext>
            </a:extLst>
          </p:cNvPr>
          <p:cNvSpPr txBox="1"/>
          <p:nvPr/>
        </p:nvSpPr>
        <p:spPr>
          <a:xfrm>
            <a:off x="215900" y="5650925"/>
            <a:ext cx="5817704" cy="584775"/>
          </a:xfrm>
          <a:prstGeom prst="rect">
            <a:avLst/>
          </a:prstGeom>
          <a:noFill/>
        </p:spPr>
        <p:txBody>
          <a:bodyPr wrap="square" rtlCol="0">
            <a:spAutoFit/>
          </a:bodyPr>
          <a:lstStyle/>
          <a:p>
            <a:r>
              <a:rPr lang="en-AU" sz="3200" dirty="0"/>
              <a:t>Online Learning Materiel</a:t>
            </a:r>
          </a:p>
        </p:txBody>
      </p:sp>
      <p:pic>
        <p:nvPicPr>
          <p:cNvPr id="7" name="Audio 3">
            <a:hlinkClick r:id="" action="ppaction://media"/>
            <a:extLst>
              <a:ext uri="{FF2B5EF4-FFF2-40B4-BE49-F238E27FC236}">
                <a16:creationId xmlns:a16="http://schemas.microsoft.com/office/drawing/2014/main" id="{280230D1-3A3C-4550-828C-7F6301851A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xmlns:p14="http://schemas.microsoft.com/office/powerpoint/2010/main">
    <mc:Choice Requires="p14">
      <p:transition spd="slow" p14:dur="2000" advTm="38347"/>
    </mc:Choice>
    <mc:Fallback xmlns="">
      <p:transition spd="slow" advTm="38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 slow to think better: Slow tech Attitude | Berger-Levrault">
            <a:extLst>
              <a:ext uri="{FF2B5EF4-FFF2-40B4-BE49-F238E27FC236}">
                <a16:creationId xmlns:a16="http://schemas.microsoft.com/office/drawing/2014/main" id="{96721E3C-241D-490E-9AB4-7D84FBD16B85}"/>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893" r="10218"/>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4DD8733-607C-8C45-BE4C-49372882CA3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0000"/>
                </a:solidFill>
              </a:rPr>
              <a:t>Origins and main themes of Good/Clean/Fair ICT</a:t>
            </a:r>
          </a:p>
        </p:txBody>
      </p:sp>
      <p:pic>
        <p:nvPicPr>
          <p:cNvPr id="3" name="Audio 2">
            <a:hlinkClick r:id="" action="ppaction://media"/>
            <a:extLst>
              <a:ext uri="{FF2B5EF4-FFF2-40B4-BE49-F238E27FC236}">
                <a16:creationId xmlns:a16="http://schemas.microsoft.com/office/drawing/2014/main" id="{F79B43A6-CDA7-4136-8FD3-977B3750A5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16487518"/>
      </p:ext>
    </p:extLst>
  </p:cSld>
  <p:clrMapOvr>
    <a:masterClrMapping/>
  </p:clrMapOvr>
  <mc:AlternateContent xmlns:mc="http://schemas.openxmlformats.org/markup-compatibility/2006">
    <mc:Choice xmlns:p14="http://schemas.microsoft.com/office/powerpoint/2010/main" Requires="p14">
      <p:transition spd="slow" p14:dur="2000" advTm="21196"/>
    </mc:Choice>
    <mc:Fallback>
      <p:transition spd="slow" advTm="21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A899-65E8-8F4B-B2C3-6E82F7682F4B}"/>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solidFill>
                  <a:schemeClr val="tx1"/>
                </a:solidFill>
              </a:rPr>
              <a:t>Good ICT</a:t>
            </a:r>
          </a:p>
        </p:txBody>
      </p:sp>
      <p:pic>
        <p:nvPicPr>
          <p:cNvPr id="4" name="Picture 4" descr="Human Centered Design Venn Diagaram on Behance">
            <a:extLst>
              <a:ext uri="{FF2B5EF4-FFF2-40B4-BE49-F238E27FC236}">
                <a16:creationId xmlns:a16="http://schemas.microsoft.com/office/drawing/2014/main" id="{FA2067E1-B76E-443F-9F98-8C1B11647E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849" r="1" b="14118"/>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BAC5B3EC-B056-45D5-846B-941A90D648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99508163"/>
      </p:ext>
    </p:extLst>
  </p:cSld>
  <p:clrMapOvr>
    <a:masterClrMapping/>
  </p:clrMapOvr>
  <mc:AlternateContent xmlns:mc="http://schemas.openxmlformats.org/markup-compatibility/2006">
    <mc:Choice xmlns:p14="http://schemas.microsoft.com/office/powerpoint/2010/main" Requires="p14">
      <p:transition spd="slow" p14:dur="2000" advTm="50730"/>
    </mc:Choice>
    <mc:Fallback>
      <p:transition spd="slow" advTm="50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A899-65E8-8F4B-B2C3-6E82F7682F4B}"/>
              </a:ext>
            </a:extLst>
          </p:cNvPr>
          <p:cNvSpPr>
            <a:spLocks noGrp="1"/>
          </p:cNvSpPr>
          <p:nvPr>
            <p:ph type="title"/>
          </p:nvPr>
        </p:nvSpPr>
        <p:spPr>
          <a:xfrm>
            <a:off x="1925496" y="0"/>
            <a:ext cx="7063721" cy="1159200"/>
          </a:xfrm>
        </p:spPr>
        <p:txBody>
          <a:bodyPr vert="horz" lIns="91440" tIns="45720" rIns="91440" bIns="45720" rtlCol="0" anchor="ctr">
            <a:normAutofit/>
          </a:bodyPr>
          <a:lstStyle/>
          <a:p>
            <a:r>
              <a:rPr lang="en-US" sz="6600" b="1" kern="1200" dirty="0">
                <a:solidFill>
                  <a:srgbClr val="FF0000"/>
                </a:solidFill>
                <a:latin typeface="+mj-lt"/>
                <a:ea typeface="+mj-ea"/>
                <a:cs typeface="+mj-cs"/>
              </a:rPr>
              <a:t>Clean ICT</a:t>
            </a:r>
          </a:p>
        </p:txBody>
      </p:sp>
      <p:pic>
        <p:nvPicPr>
          <p:cNvPr id="4" name="Picture 4" descr="Toolkit on environmental sustainability for the ICT sector | ICTFOOTPRINT.eu">
            <a:extLst>
              <a:ext uri="{FF2B5EF4-FFF2-40B4-BE49-F238E27FC236}">
                <a16:creationId xmlns:a16="http://schemas.microsoft.com/office/drawing/2014/main" id="{B31F6CCF-3FEC-4E4B-A835-EE36612D67D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6243" y="1738236"/>
            <a:ext cx="10619509" cy="495468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6789608-6C65-4E5C-905E-2570B1F36E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77160803"/>
      </p:ext>
    </p:extLst>
  </p:cSld>
  <p:clrMapOvr>
    <a:masterClrMapping/>
  </p:clrMapOvr>
  <mc:AlternateContent xmlns:mc="http://schemas.openxmlformats.org/markup-compatibility/2006">
    <mc:Choice xmlns:p14="http://schemas.microsoft.com/office/powerpoint/2010/main" Requires="p14">
      <p:transition spd="slow" p14:dur="2000" advTm="87279"/>
    </mc:Choice>
    <mc:Fallback>
      <p:transition spd="slow" advTm="87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700EA-9F4B-334E-B9D6-BCC1AAC03FDC}"/>
              </a:ext>
            </a:extLst>
          </p:cNvPr>
          <p:cNvSpPr>
            <a:spLocks noGrp="1"/>
          </p:cNvSpPr>
          <p:nvPr>
            <p:ph type="body" sz="quarter" idx="10"/>
          </p:nvPr>
        </p:nvSpPr>
        <p:spPr>
          <a:xfrm>
            <a:off x="1011631" y="1161020"/>
            <a:ext cx="3817839" cy="872547"/>
          </a:xfrm>
        </p:spPr>
        <p:txBody>
          <a:bodyPr/>
          <a:lstStyle/>
          <a:p>
            <a:pPr marL="0" indent="0">
              <a:buNone/>
            </a:pPr>
            <a:r>
              <a:rPr lang="en-US" dirty="0"/>
              <a:t>Fair ICT</a:t>
            </a:r>
          </a:p>
        </p:txBody>
      </p:sp>
      <p:pic>
        <p:nvPicPr>
          <p:cNvPr id="8194" name="Picture 2" descr="SUSTAINABLE PROCUREMENT PLATFORM | EVENTS">
            <a:extLst>
              <a:ext uri="{FF2B5EF4-FFF2-40B4-BE49-F238E27FC236}">
                <a16:creationId xmlns:a16="http://schemas.microsoft.com/office/drawing/2014/main" id="{A0E98FC5-665C-48B1-B14C-A2C53C225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095" y="569626"/>
            <a:ext cx="5606321" cy="571125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E10039FF-49F8-4018-BD53-E2FC1501DB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56619079"/>
      </p:ext>
    </p:extLst>
  </p:cSld>
  <p:clrMapOvr>
    <a:masterClrMapping/>
  </p:clrMapOvr>
  <mc:AlternateContent xmlns:mc="http://schemas.openxmlformats.org/markup-compatibility/2006">
    <mc:Choice xmlns:p14="http://schemas.microsoft.com/office/powerpoint/2010/main" Requires="p14">
      <p:transition spd="slow" p14:dur="2000" advTm="83170"/>
    </mc:Choice>
    <mc:Fallback>
      <p:transition spd="slow" advTm="83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700EA-9F4B-334E-B9D6-BCC1AAC03FDC}"/>
              </a:ext>
            </a:extLst>
          </p:cNvPr>
          <p:cNvSpPr>
            <a:spLocks noGrp="1"/>
          </p:cNvSpPr>
          <p:nvPr>
            <p:ph type="body" sz="quarter" idx="10"/>
          </p:nvPr>
        </p:nvSpPr>
        <p:spPr>
          <a:xfrm>
            <a:off x="1011631" y="1161020"/>
            <a:ext cx="3817839" cy="872547"/>
          </a:xfrm>
        </p:spPr>
        <p:txBody>
          <a:bodyPr/>
          <a:lstStyle/>
          <a:p>
            <a:pPr marL="0" indent="0">
              <a:buNone/>
            </a:pPr>
            <a:r>
              <a:rPr lang="en-US" dirty="0"/>
              <a:t>Fair ICT</a:t>
            </a:r>
          </a:p>
        </p:txBody>
      </p:sp>
      <p:sp>
        <p:nvSpPr>
          <p:cNvPr id="3" name="Text Placeholder 2">
            <a:extLst>
              <a:ext uri="{FF2B5EF4-FFF2-40B4-BE49-F238E27FC236}">
                <a16:creationId xmlns:a16="http://schemas.microsoft.com/office/drawing/2014/main" id="{C50702B6-5399-0D4C-B788-ECAD0167D6E1}"/>
              </a:ext>
            </a:extLst>
          </p:cNvPr>
          <p:cNvSpPr>
            <a:spLocks noGrp="1"/>
          </p:cNvSpPr>
          <p:nvPr>
            <p:ph type="body" sz="quarter" idx="12"/>
          </p:nvPr>
        </p:nvSpPr>
        <p:spPr>
          <a:xfrm>
            <a:off x="5598621" y="572668"/>
            <a:ext cx="6033745" cy="2337628"/>
          </a:xfrm>
        </p:spPr>
        <p:txBody>
          <a:bodyPr/>
          <a:lstStyle/>
          <a:p>
            <a:r>
              <a:rPr lang="en-US" dirty="0">
                <a:solidFill>
                  <a:schemeClr val="tx1"/>
                </a:solidFill>
              </a:rPr>
              <a:t>The key question is the control of the [sic] time. We would need more time to take some decisions. The rhythm of the computers and of the telecommunication systems is not the rhythm of time which is needed to take meaningful decisions (</a:t>
            </a:r>
            <a:r>
              <a:rPr lang="en-US" dirty="0" err="1">
                <a:solidFill>
                  <a:schemeClr val="tx1"/>
                </a:solidFill>
              </a:rPr>
              <a:t>Weizenbaum</a:t>
            </a:r>
            <a:r>
              <a:rPr lang="en-US" dirty="0">
                <a:solidFill>
                  <a:schemeClr val="tx1"/>
                </a:solidFill>
              </a:rPr>
              <a:t>, 1991).</a:t>
            </a:r>
          </a:p>
        </p:txBody>
      </p:sp>
      <p:pic>
        <p:nvPicPr>
          <p:cNvPr id="5" name="Audio 4">
            <a:hlinkClick r:id="" action="ppaction://media"/>
            <a:extLst>
              <a:ext uri="{FF2B5EF4-FFF2-40B4-BE49-F238E27FC236}">
                <a16:creationId xmlns:a16="http://schemas.microsoft.com/office/drawing/2014/main" id="{8FF72F96-5C9F-4B47-8368-A3B955004B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84081149"/>
      </p:ext>
    </p:extLst>
  </p:cSld>
  <p:clrMapOvr>
    <a:masterClrMapping/>
  </p:clrMapOvr>
  <mc:AlternateContent xmlns:mc="http://schemas.openxmlformats.org/markup-compatibility/2006">
    <mc:Choice xmlns:p14="http://schemas.microsoft.com/office/powerpoint/2010/main" Requires="p14">
      <p:transition spd="slow" p14:dur="2000" advTm="18720"/>
    </mc:Choice>
    <mc:Fallback>
      <p:transition spd="slow" advTm="18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A899-65E8-8F4B-B2C3-6E82F7682F4B}"/>
              </a:ext>
            </a:extLst>
          </p:cNvPr>
          <p:cNvSpPr>
            <a:spLocks noGrp="1"/>
          </p:cNvSpPr>
          <p:nvPr>
            <p:ph type="title"/>
          </p:nvPr>
        </p:nvSpPr>
        <p:spPr/>
        <p:txBody>
          <a:bodyPr/>
          <a:lstStyle/>
          <a:p>
            <a:r>
              <a:rPr lang="en-US" dirty="0"/>
              <a:t>ICT Stakeholders</a:t>
            </a:r>
          </a:p>
        </p:txBody>
      </p:sp>
      <p:pic>
        <p:nvPicPr>
          <p:cNvPr id="7" name="Picture 6">
            <a:extLst>
              <a:ext uri="{FF2B5EF4-FFF2-40B4-BE49-F238E27FC236}">
                <a16:creationId xmlns:a16="http://schemas.microsoft.com/office/drawing/2014/main" id="{FAB0C26A-00BD-4380-9598-F577BB00FD20}"/>
              </a:ext>
            </a:extLst>
          </p:cNvPr>
          <p:cNvPicPr>
            <a:picLocks noChangeAspect="1"/>
          </p:cNvPicPr>
          <p:nvPr/>
        </p:nvPicPr>
        <p:blipFill>
          <a:blip r:embed="rId5"/>
          <a:stretch>
            <a:fillRect/>
          </a:stretch>
        </p:blipFill>
        <p:spPr>
          <a:xfrm>
            <a:off x="0" y="1202634"/>
            <a:ext cx="12192000" cy="5655366"/>
          </a:xfrm>
          <a:prstGeom prst="rect">
            <a:avLst/>
          </a:prstGeom>
        </p:spPr>
      </p:pic>
      <p:pic>
        <p:nvPicPr>
          <p:cNvPr id="4" name="Audio 3">
            <a:hlinkClick r:id="" action="ppaction://media"/>
            <a:extLst>
              <a:ext uri="{FF2B5EF4-FFF2-40B4-BE49-F238E27FC236}">
                <a16:creationId xmlns:a16="http://schemas.microsoft.com/office/drawing/2014/main" id="{7CB1FBB9-74DC-4958-9FAC-D21A07F3C6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94662366"/>
      </p:ext>
    </p:extLst>
  </p:cSld>
  <p:clrMapOvr>
    <a:masterClrMapping/>
  </p:clrMapOvr>
  <mc:AlternateContent xmlns:mc="http://schemas.openxmlformats.org/markup-compatibility/2006">
    <mc:Choice xmlns:p14="http://schemas.microsoft.com/office/powerpoint/2010/main" Requires="p14">
      <p:transition spd="slow" p14:dur="2000" advTm="33993"/>
    </mc:Choice>
    <mc:Fallback>
      <p:transition spd="slow" advTm="33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9C9A8AF5-DF4D-4435-97FC-1EFE4FF865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53907371"/>
      </p:ext>
    </p:extLst>
  </p:cSld>
  <p:clrMapOvr>
    <a:masterClrMapping/>
  </p:clrMapOvr>
  <p:transition advTm="100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700EA-9F4B-334E-B9D6-BCC1AAC03FDC}"/>
              </a:ext>
            </a:extLst>
          </p:cNvPr>
          <p:cNvSpPr>
            <a:spLocks noGrp="1"/>
          </p:cNvSpPr>
          <p:nvPr>
            <p:ph type="body" sz="quarter" idx="10"/>
          </p:nvPr>
        </p:nvSpPr>
        <p:spPr>
          <a:xfrm>
            <a:off x="660400" y="1161020"/>
            <a:ext cx="4436533" cy="4965462"/>
          </a:xfrm>
        </p:spPr>
        <p:txBody>
          <a:bodyPr/>
          <a:lstStyle/>
          <a:p>
            <a:pPr marL="0" indent="0">
              <a:buNone/>
            </a:pPr>
            <a:r>
              <a:rPr lang="en-US" sz="5400" dirty="0"/>
              <a:t>Objectives:</a:t>
            </a:r>
          </a:p>
          <a:p>
            <a:pPr marL="0" indent="0">
              <a:buNone/>
            </a:pPr>
            <a:endParaRPr lang="en-US" dirty="0"/>
          </a:p>
          <a:p>
            <a:pPr marL="0" indent="0">
              <a:buNone/>
            </a:pPr>
            <a:r>
              <a:rPr lang="en-US" dirty="0"/>
              <a:t>Ethical Theories of Tomorrow</a:t>
            </a:r>
          </a:p>
        </p:txBody>
      </p:sp>
      <p:sp>
        <p:nvSpPr>
          <p:cNvPr id="5" name="TextBox 4">
            <a:extLst>
              <a:ext uri="{FF2B5EF4-FFF2-40B4-BE49-F238E27FC236}">
                <a16:creationId xmlns:a16="http://schemas.microsoft.com/office/drawing/2014/main" id="{B7E5E8D6-4B2C-4193-B503-2893297F9F5C}"/>
              </a:ext>
            </a:extLst>
          </p:cNvPr>
          <p:cNvSpPr txBox="1"/>
          <p:nvPr/>
        </p:nvSpPr>
        <p:spPr>
          <a:xfrm>
            <a:off x="5486400" y="372534"/>
            <a:ext cx="6163733" cy="498598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Reflecting on the ethical dimensions of the ICT industry and Profession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Sensitise yourself to  global challenges such as poverty, inequality and resource depletion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Understand the role ICTs play  in both contributing to the problem and generating solutions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Understand why a reassessment of values is required to  implement alternative strategies from unsustainable  profit-driven approaches to responsible, united and biocompatible approaches.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Be able to argue  the ethical underpinnings of proposed solutions to these challenges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A43F5361-2EA8-4297-B7B8-4EB205ABF9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10969305"/>
      </p:ext>
    </p:extLst>
  </p:cSld>
  <p:clrMapOvr>
    <a:masterClrMapping/>
  </p:clrMapOvr>
  <mc:AlternateContent xmlns:mc="http://schemas.openxmlformats.org/markup-compatibility/2006">
    <mc:Choice xmlns:p14="http://schemas.microsoft.com/office/powerpoint/2010/main" Requires="p14">
      <p:transition spd="slow" p14:dur="2000" advTm="45949"/>
    </mc:Choice>
    <mc:Fallback>
      <p:transition spd="slow" advTm="45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700EA-9F4B-334E-B9D6-BCC1AAC03FDC}"/>
              </a:ext>
            </a:extLst>
          </p:cNvPr>
          <p:cNvSpPr>
            <a:spLocks noGrp="1"/>
          </p:cNvSpPr>
          <p:nvPr>
            <p:ph type="body" sz="quarter" idx="10"/>
          </p:nvPr>
        </p:nvSpPr>
        <p:spPr>
          <a:xfrm>
            <a:off x="711201" y="1161020"/>
            <a:ext cx="4351866" cy="2831544"/>
          </a:xfrm>
        </p:spPr>
        <p:txBody>
          <a:bodyPr/>
          <a:lstStyle/>
          <a:p>
            <a:pPr marL="0" indent="0">
              <a:buNone/>
            </a:pPr>
            <a:r>
              <a:rPr lang="en-US"/>
              <a:t>Planetary Ethics</a:t>
            </a:r>
          </a:p>
          <a:p>
            <a:pPr marL="0" indent="0">
              <a:lnSpc>
                <a:spcPct val="100000"/>
              </a:lnSpc>
              <a:spcBef>
                <a:spcPts val="0"/>
              </a:spcBef>
              <a:buNone/>
            </a:pPr>
            <a:r>
              <a:rPr lang="en-US" b="0" i="0">
                <a:solidFill>
                  <a:srgbClr val="222222"/>
                </a:solidFill>
                <a:effectLst/>
                <a:latin typeface="Lato"/>
              </a:rPr>
              <a:t>“</a:t>
            </a:r>
          </a:p>
          <a:p>
            <a:pPr marL="0" indent="0">
              <a:lnSpc>
                <a:spcPct val="100000"/>
              </a:lnSpc>
              <a:spcBef>
                <a:spcPts val="0"/>
              </a:spcBef>
              <a:buNone/>
            </a:pPr>
            <a:r>
              <a:rPr lang="en-US" sz="1800" b="0">
                <a:solidFill>
                  <a:srgbClr val="222222"/>
                </a:solidFill>
                <a:latin typeface="Lato"/>
                <a:cs typeface="Calibri" panose="020F0502020204030204" pitchFamily="34" charset="0"/>
              </a:rPr>
              <a:t>“</a:t>
            </a:r>
            <a:endParaRPr lang="en-US" sz="2400"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1E39BEF-7599-479F-95EE-2098D7B64E60}"/>
              </a:ext>
            </a:extLst>
          </p:cNvPr>
          <p:cNvSpPr txBox="1"/>
          <p:nvPr/>
        </p:nvSpPr>
        <p:spPr>
          <a:xfrm>
            <a:off x="5216578" y="742168"/>
            <a:ext cx="6705599"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a:ln>
                  <a:noFill/>
                </a:ln>
                <a:solidFill>
                  <a:prstClr val="black"/>
                </a:solidFill>
                <a:effectLst/>
                <a:uLnTx/>
                <a:uFillTx/>
                <a:latin typeface="Calibri" panose="020F0502020204030204"/>
                <a:ea typeface="+mn-ea"/>
                <a:cs typeface="+mn-cs"/>
              </a:rPr>
              <a:t>Current global challenges imply a need for planetary ethics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4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Putting the ethics into planetary protection">
            <a:extLst>
              <a:ext uri="{FF2B5EF4-FFF2-40B4-BE49-F238E27FC236}">
                <a16:creationId xmlns:a16="http://schemas.microsoft.com/office/drawing/2014/main" id="{8BE7FABA-E836-460B-915E-E30D04E342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0313" y="2576792"/>
            <a:ext cx="5798127" cy="369916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492FE952-2845-4FFC-91A4-4B2F145333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46741233"/>
      </p:ext>
    </p:extLst>
  </p:cSld>
  <p:clrMapOvr>
    <a:masterClrMapping/>
  </p:clrMapOvr>
  <mc:AlternateContent xmlns:mc="http://schemas.openxmlformats.org/markup-compatibility/2006">
    <mc:Choice xmlns:p14="http://schemas.microsoft.com/office/powerpoint/2010/main" Requires="p14">
      <p:transition spd="slow" p14:dur="2000" advTm="46915"/>
    </mc:Choice>
    <mc:Fallback>
      <p:transition spd="slow" advTm="46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6C96-46FF-914C-8E6B-6A7032DFFD93}"/>
              </a:ext>
            </a:extLst>
          </p:cNvPr>
          <p:cNvSpPr>
            <a:spLocks noGrp="1"/>
          </p:cNvSpPr>
          <p:nvPr>
            <p:ph type="title"/>
          </p:nvPr>
        </p:nvSpPr>
        <p:spPr/>
        <p:txBody>
          <a:bodyPr/>
          <a:lstStyle/>
          <a:p>
            <a:r>
              <a:rPr lang="en-US" dirty="0"/>
              <a:t>Planetary ethics: External Challenges</a:t>
            </a:r>
          </a:p>
        </p:txBody>
      </p:sp>
      <p:sp>
        <p:nvSpPr>
          <p:cNvPr id="5" name="Text Placeholder 4">
            <a:extLst>
              <a:ext uri="{FF2B5EF4-FFF2-40B4-BE49-F238E27FC236}">
                <a16:creationId xmlns:a16="http://schemas.microsoft.com/office/drawing/2014/main" id="{29013137-B806-CB46-9A67-E7F75F88732A}"/>
              </a:ext>
            </a:extLst>
          </p:cNvPr>
          <p:cNvSpPr>
            <a:spLocks noGrp="1"/>
          </p:cNvSpPr>
          <p:nvPr>
            <p:ph type="body" sz="quarter" idx="11"/>
          </p:nvPr>
        </p:nvSpPr>
        <p:spPr>
          <a:xfrm>
            <a:off x="561664" y="1714590"/>
            <a:ext cx="10790189" cy="3875314"/>
          </a:xfrm>
        </p:spPr>
        <p:txBody>
          <a:bodyPr>
            <a:normAutofit/>
          </a:bodyPr>
          <a:lstStyle/>
          <a:p>
            <a:pPr marL="342900" indent="-342900">
              <a:buAutoNum type="arabicPeriod"/>
            </a:pPr>
            <a:r>
              <a:rPr lang="en-US" sz="3600" b="0" dirty="0">
                <a:effectLst/>
                <a:latin typeface="+mn-lt"/>
              </a:rPr>
              <a:t>Creating a compromise-based model of global human integration</a:t>
            </a:r>
          </a:p>
          <a:p>
            <a:pPr marL="342900" indent="-342900">
              <a:buAutoNum type="arabicPeriod"/>
            </a:pPr>
            <a:r>
              <a:rPr lang="en-US" sz="3600" b="0" dirty="0">
                <a:effectLst/>
                <a:latin typeface="+mn-lt"/>
              </a:rPr>
              <a:t>Moral-ethical justification of limiting economic, needs</a:t>
            </a:r>
            <a:r>
              <a:rPr lang="en-US" sz="3600" b="0" i="1" dirty="0">
                <a:solidFill>
                  <a:schemeClr val="tx1"/>
                </a:solidFill>
                <a:latin typeface="+mn-lt"/>
                <a:cs typeface="Calibri" panose="020F0502020204030204" pitchFamily="34" charset="0"/>
              </a:rPr>
              <a:t> </a:t>
            </a:r>
          </a:p>
          <a:p>
            <a:pPr marL="342900" indent="-342900">
              <a:buAutoNum type="arabicPeriod"/>
            </a:pPr>
            <a:r>
              <a:rPr lang="en-US" sz="3600" b="0" dirty="0">
                <a:effectLst/>
                <a:latin typeface="+mn-lt"/>
              </a:rPr>
              <a:t>Promoting bio-centric,  and environmental values and motives</a:t>
            </a:r>
          </a:p>
          <a:p>
            <a:pPr marL="342900" indent="-342900">
              <a:buAutoNum type="arabicPeriod"/>
            </a:pPr>
            <a:r>
              <a:rPr lang="en-US" sz="3600" b="0" dirty="0">
                <a:solidFill>
                  <a:schemeClr val="tx1"/>
                </a:solidFill>
                <a:latin typeface="+mn-lt"/>
              </a:rPr>
              <a:t> Considering the needs of future generations</a:t>
            </a:r>
          </a:p>
        </p:txBody>
      </p:sp>
      <p:pic>
        <p:nvPicPr>
          <p:cNvPr id="3" name="Audio 2">
            <a:hlinkClick r:id="" action="ppaction://media"/>
            <a:extLst>
              <a:ext uri="{FF2B5EF4-FFF2-40B4-BE49-F238E27FC236}">
                <a16:creationId xmlns:a16="http://schemas.microsoft.com/office/drawing/2014/main" id="{49569537-1157-400A-967A-7C5D89749A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40710489"/>
      </p:ext>
    </p:extLst>
  </p:cSld>
  <p:clrMapOvr>
    <a:masterClrMapping/>
  </p:clrMapOvr>
  <mc:AlternateContent xmlns:mc="http://schemas.openxmlformats.org/markup-compatibility/2006">
    <mc:Choice xmlns:p14="http://schemas.microsoft.com/office/powerpoint/2010/main" Requires="p14">
      <p:transition spd="slow" p14:dur="2000" advTm="49462"/>
    </mc:Choice>
    <mc:Fallback>
      <p:transition spd="slow" advTm="49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6C96-46FF-914C-8E6B-6A7032DFFD93}"/>
              </a:ext>
            </a:extLst>
          </p:cNvPr>
          <p:cNvSpPr>
            <a:spLocks noGrp="1"/>
          </p:cNvSpPr>
          <p:nvPr>
            <p:ph type="title"/>
          </p:nvPr>
        </p:nvSpPr>
        <p:spPr/>
        <p:txBody>
          <a:bodyPr/>
          <a:lstStyle/>
          <a:p>
            <a:r>
              <a:rPr lang="en-US" dirty="0"/>
              <a:t>Planetary ethics: Internal Challenges</a:t>
            </a:r>
          </a:p>
        </p:txBody>
      </p:sp>
      <p:sp>
        <p:nvSpPr>
          <p:cNvPr id="5" name="Text Placeholder 4">
            <a:extLst>
              <a:ext uri="{FF2B5EF4-FFF2-40B4-BE49-F238E27FC236}">
                <a16:creationId xmlns:a16="http://schemas.microsoft.com/office/drawing/2014/main" id="{29013137-B806-CB46-9A67-E7F75F88732A}"/>
              </a:ext>
            </a:extLst>
          </p:cNvPr>
          <p:cNvSpPr>
            <a:spLocks noGrp="1"/>
          </p:cNvSpPr>
          <p:nvPr>
            <p:ph type="body" sz="quarter" idx="11"/>
          </p:nvPr>
        </p:nvSpPr>
        <p:spPr>
          <a:xfrm>
            <a:off x="561664" y="1714590"/>
            <a:ext cx="10790189" cy="3875314"/>
          </a:xfrm>
        </p:spPr>
        <p:txBody>
          <a:bodyPr>
            <a:normAutofit/>
          </a:bodyPr>
          <a:lstStyle/>
          <a:p>
            <a:pPr marL="342900" indent="-342900">
              <a:buAutoNum type="arabicPeriod"/>
            </a:pPr>
            <a:r>
              <a:rPr lang="en-US" sz="3600" b="0" dirty="0">
                <a:effectLst/>
                <a:latin typeface="+mn-lt"/>
              </a:rPr>
              <a:t>Clear formulation of the planetary environmental imperative</a:t>
            </a:r>
          </a:p>
          <a:p>
            <a:pPr marL="342900" indent="-342900">
              <a:buAutoNum type="arabicPeriod"/>
            </a:pPr>
            <a:r>
              <a:rPr lang="en-US" sz="3600" b="0" dirty="0">
                <a:effectLst/>
                <a:latin typeface="+mn-lt"/>
              </a:rPr>
              <a:t>Development of the idea that the world of nature and people are a single living organism</a:t>
            </a:r>
          </a:p>
          <a:p>
            <a:pPr marL="342900" indent="-342900">
              <a:buAutoNum type="arabicPeriod"/>
            </a:pPr>
            <a:r>
              <a:rPr lang="en-US" sz="3600" b="0" dirty="0">
                <a:effectLst/>
                <a:latin typeface="+mn-lt"/>
              </a:rPr>
              <a:t>Review of economic development</a:t>
            </a:r>
            <a:r>
              <a:rPr lang="en-US" sz="3600" b="0" dirty="0">
                <a:latin typeface="+mn-lt"/>
              </a:rPr>
              <a:t> and</a:t>
            </a:r>
            <a:r>
              <a:rPr lang="en-US" sz="3600" b="0" dirty="0">
                <a:effectLst/>
                <a:latin typeface="+mn-lt"/>
              </a:rPr>
              <a:t> progress in relation to society and bio-centric consciousness that</a:t>
            </a:r>
            <a:r>
              <a:rPr lang="en-US" sz="3600" b="0" dirty="0">
                <a:solidFill>
                  <a:schemeClr val="tx1"/>
                </a:solidFill>
                <a:latin typeface="+mn-lt"/>
              </a:rPr>
              <a:t> considers the needs of future generations</a:t>
            </a:r>
          </a:p>
        </p:txBody>
      </p:sp>
      <p:pic>
        <p:nvPicPr>
          <p:cNvPr id="3" name="Audio 2">
            <a:hlinkClick r:id="" action="ppaction://media"/>
            <a:extLst>
              <a:ext uri="{FF2B5EF4-FFF2-40B4-BE49-F238E27FC236}">
                <a16:creationId xmlns:a16="http://schemas.microsoft.com/office/drawing/2014/main" id="{DDFA40F3-4DD7-4077-BFE7-1919BBE6F1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6432299"/>
      </p:ext>
    </p:extLst>
  </p:cSld>
  <p:clrMapOvr>
    <a:masterClrMapping/>
  </p:clrMapOvr>
  <mc:AlternateContent xmlns:mc="http://schemas.openxmlformats.org/markup-compatibility/2006">
    <mc:Choice xmlns:p14="http://schemas.microsoft.com/office/powerpoint/2010/main" Requires="p14">
      <p:transition spd="slow" p14:dur="2000" advTm="69572"/>
    </mc:Choice>
    <mc:Fallback>
      <p:transition spd="slow" advTm="69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6C96-46FF-914C-8E6B-6A7032DFFD93}"/>
              </a:ext>
            </a:extLst>
          </p:cNvPr>
          <p:cNvSpPr>
            <a:spLocks noGrp="1"/>
          </p:cNvSpPr>
          <p:nvPr>
            <p:ph type="title"/>
          </p:nvPr>
        </p:nvSpPr>
        <p:spPr>
          <a:xfrm>
            <a:off x="577573" y="1138169"/>
            <a:ext cx="4368602" cy="1956841"/>
          </a:xfrm>
        </p:spPr>
        <p:txBody>
          <a:bodyPr vert="horz" lIns="91440" tIns="45720" rIns="91440" bIns="45720" rtlCol="0" anchor="b">
            <a:normAutofit/>
          </a:bodyPr>
          <a:lstStyle/>
          <a:p>
            <a:r>
              <a:rPr lang="en-US" sz="5400" dirty="0">
                <a:solidFill>
                  <a:schemeClr val="tx1"/>
                </a:solidFill>
              </a:rPr>
              <a:t>Doughnut Economics</a:t>
            </a:r>
          </a:p>
        </p:txBody>
      </p:sp>
      <p:sp>
        <p:nvSpPr>
          <p:cNvPr id="6" name="TextBox 5">
            <a:extLst>
              <a:ext uri="{FF2B5EF4-FFF2-40B4-BE49-F238E27FC236}">
                <a16:creationId xmlns:a16="http://schemas.microsoft.com/office/drawing/2014/main" id="{092B680D-B2A6-4870-A362-3CFEC9FD58EF}"/>
              </a:ext>
            </a:extLst>
          </p:cNvPr>
          <p:cNvSpPr txBox="1"/>
          <p:nvPr/>
        </p:nvSpPr>
        <p:spPr>
          <a:xfrm>
            <a:off x="577573" y="3762991"/>
            <a:ext cx="4243589" cy="3320668"/>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hlinkClick r:id="rId5"/>
              </a:rPr>
              <a:t>Why it's time for Doughnut Economics</a:t>
            </a:r>
            <a:endPar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Raworth</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Kate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IPPR progressive review, 2017, Vol.24 (3), p.216-222</a:t>
            </a:r>
          </a:p>
        </p:txBody>
      </p:sp>
      <p:pic>
        <p:nvPicPr>
          <p:cNvPr id="7" name="Picture 6" descr="Chart, diagram, radar chart&#10;&#10;Description automatically generated">
            <a:extLst>
              <a:ext uri="{FF2B5EF4-FFF2-40B4-BE49-F238E27FC236}">
                <a16:creationId xmlns:a16="http://schemas.microsoft.com/office/drawing/2014/main" id="{7A358AA2-D24E-4F62-B980-69F59EB60847}"/>
              </a:ext>
            </a:extLst>
          </p:cNvPr>
          <p:cNvPicPr>
            <a:picLocks noChangeAspect="1"/>
          </p:cNvPicPr>
          <p:nvPr/>
        </p:nvPicPr>
        <p:blipFill rotWithShape="1">
          <a:blip r:embed="rId6"/>
          <a:srcRect l="257" r="420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Audio 3">
            <a:hlinkClick r:id="" action="ppaction://media"/>
            <a:extLst>
              <a:ext uri="{FF2B5EF4-FFF2-40B4-BE49-F238E27FC236}">
                <a16:creationId xmlns:a16="http://schemas.microsoft.com/office/drawing/2014/main" id="{23628701-C8A0-4369-AFE9-9F1F076FB5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54458042"/>
      </p:ext>
    </p:extLst>
  </p:cSld>
  <p:clrMapOvr>
    <a:masterClrMapping/>
  </p:clrMapOvr>
  <mc:AlternateContent xmlns:mc="http://schemas.openxmlformats.org/markup-compatibility/2006">
    <mc:Choice xmlns:p14="http://schemas.microsoft.com/office/powerpoint/2010/main" Requires="p14">
      <p:transition spd="slow" p14:dur="2000" advTm="61577"/>
    </mc:Choice>
    <mc:Fallback>
      <p:transition spd="slow" advTm="61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700EA-9F4B-334E-B9D6-BCC1AAC03FDC}"/>
              </a:ext>
            </a:extLst>
          </p:cNvPr>
          <p:cNvSpPr>
            <a:spLocks noGrp="1"/>
          </p:cNvSpPr>
          <p:nvPr>
            <p:ph type="body" sz="quarter" idx="10"/>
          </p:nvPr>
        </p:nvSpPr>
        <p:spPr>
          <a:xfrm>
            <a:off x="711201" y="1161020"/>
            <a:ext cx="4351866" cy="2831544"/>
          </a:xfrm>
        </p:spPr>
        <p:txBody>
          <a:bodyPr/>
          <a:lstStyle/>
          <a:p>
            <a:pPr marL="0" indent="0">
              <a:buNone/>
            </a:pPr>
            <a:r>
              <a:rPr lang="en-US"/>
              <a:t>Ethics and Tech</a:t>
            </a:r>
          </a:p>
          <a:p>
            <a:pPr marL="0" indent="0">
              <a:lnSpc>
                <a:spcPct val="100000"/>
              </a:lnSpc>
              <a:spcBef>
                <a:spcPts val="0"/>
              </a:spcBef>
              <a:buNone/>
            </a:pPr>
            <a:r>
              <a:rPr lang="en-US" b="0" i="0">
                <a:solidFill>
                  <a:srgbClr val="222222"/>
                </a:solidFill>
                <a:effectLst/>
                <a:latin typeface="Lato"/>
              </a:rPr>
              <a:t>“</a:t>
            </a:r>
          </a:p>
          <a:p>
            <a:pPr marL="0" indent="0">
              <a:lnSpc>
                <a:spcPct val="100000"/>
              </a:lnSpc>
              <a:spcBef>
                <a:spcPts val="0"/>
              </a:spcBef>
              <a:buNone/>
            </a:pPr>
            <a:r>
              <a:rPr lang="en-US" sz="1800" b="0">
                <a:solidFill>
                  <a:srgbClr val="222222"/>
                </a:solidFill>
                <a:latin typeface="Lato"/>
                <a:cs typeface="Calibri" panose="020F0502020204030204" pitchFamily="34" charset="0"/>
              </a:rPr>
              <a:t>“</a:t>
            </a:r>
            <a:endParaRPr lang="en-US" sz="2400"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1E39BEF-7599-479F-95EE-2098D7B64E60}"/>
              </a:ext>
            </a:extLst>
          </p:cNvPr>
          <p:cNvSpPr txBox="1"/>
          <p:nvPr/>
        </p:nvSpPr>
        <p:spPr>
          <a:xfrm>
            <a:off x="5486401" y="1299519"/>
            <a:ext cx="670559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Students learn to ask not simply “Can I build it?” but rather “Should I build it, and if so, how?”</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311E01FE-650E-4021-AF70-B2EEB28300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10274783"/>
      </p:ext>
    </p:extLst>
  </p:cSld>
  <p:clrMapOvr>
    <a:masterClrMapping/>
  </p:clrMapOvr>
  <mc:AlternateContent xmlns:mc="http://schemas.openxmlformats.org/markup-compatibility/2006">
    <mc:Choice xmlns:p14="http://schemas.microsoft.com/office/powerpoint/2010/main" Requires="p14">
      <p:transition spd="slow" p14:dur="2000" advTm="23947"/>
    </mc:Choice>
    <mc:Fallback>
      <p:transition spd="slow" advTm="23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10C5DA-696F-3B43-A268-9793085C6A83}"/>
              </a:ext>
            </a:extLst>
          </p:cNvPr>
          <p:cNvSpPr>
            <a:spLocks noGrp="1"/>
          </p:cNvSpPr>
          <p:nvPr>
            <p:ph type="body" sz="quarter" idx="10"/>
          </p:nvPr>
        </p:nvSpPr>
        <p:spPr>
          <a:xfrm>
            <a:off x="1150470" y="291591"/>
            <a:ext cx="9597478" cy="861774"/>
          </a:xfrm>
        </p:spPr>
        <p:txBody>
          <a:bodyPr/>
          <a:lstStyle/>
          <a:p>
            <a:pPr marL="0" indent="0">
              <a:buNone/>
            </a:pPr>
            <a:r>
              <a:rPr lang="en-US" dirty="0"/>
              <a:t>Good/Clean/Fair ICT</a:t>
            </a:r>
          </a:p>
        </p:txBody>
      </p:sp>
      <p:sp>
        <p:nvSpPr>
          <p:cNvPr id="3" name="Text Placeholder 2">
            <a:extLst>
              <a:ext uri="{FF2B5EF4-FFF2-40B4-BE49-F238E27FC236}">
                <a16:creationId xmlns:a16="http://schemas.microsoft.com/office/drawing/2014/main" id="{6516D2B9-323D-D240-8030-8FC27FD13F3C}"/>
              </a:ext>
            </a:extLst>
          </p:cNvPr>
          <p:cNvSpPr>
            <a:spLocks noGrp="1"/>
          </p:cNvSpPr>
          <p:nvPr>
            <p:ph type="body" sz="quarter" idx="12"/>
          </p:nvPr>
        </p:nvSpPr>
        <p:spPr>
          <a:xfrm>
            <a:off x="390356" y="1539902"/>
            <a:ext cx="11411287" cy="1632306"/>
          </a:xfrm>
        </p:spPr>
        <p:txBody>
          <a:bodyPr/>
          <a:lstStyle/>
          <a:p>
            <a:r>
              <a:rPr lang="en-AU" dirty="0"/>
              <a:t>A lot of discussion on Information ethics but little action</a:t>
            </a:r>
          </a:p>
          <a:p>
            <a:endParaRPr lang="en-AU" dirty="0"/>
          </a:p>
          <a:p>
            <a:r>
              <a:rPr lang="en-US" dirty="0"/>
              <a:t>Green ICT is probably the most investigated area of the three good forms of ICT involved in Good/Clean/Fair ICT</a:t>
            </a:r>
          </a:p>
        </p:txBody>
      </p:sp>
      <p:pic>
        <p:nvPicPr>
          <p:cNvPr id="2050" name="Picture 2" descr="Slow tech: bridging computer ethics and business ethics | Emerald Insight">
            <a:extLst>
              <a:ext uri="{FF2B5EF4-FFF2-40B4-BE49-F238E27FC236}">
                <a16:creationId xmlns:a16="http://schemas.microsoft.com/office/drawing/2014/main" id="{FF694DD8-7319-4E7B-9E11-52E772EDC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35" y="3453814"/>
            <a:ext cx="9663545" cy="3261077"/>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DAC4156F-3B74-4E77-879F-807FD5E9B7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75521735"/>
      </p:ext>
    </p:extLst>
  </p:cSld>
  <p:clrMapOvr>
    <a:masterClrMapping/>
  </p:clrMapOvr>
  <mc:AlternateContent xmlns:mc="http://schemas.openxmlformats.org/markup-compatibility/2006">
    <mc:Choice xmlns:p14="http://schemas.microsoft.com/office/powerpoint/2010/main" Requires="p14">
      <p:transition spd="slow" p14:dur="2000" advTm="47356"/>
    </mc:Choice>
    <mc:Fallback>
      <p:transition spd="slow" advTm="47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D8733-607C-8C45-BE4C-49372882CA33}"/>
              </a:ext>
            </a:extLst>
          </p:cNvPr>
          <p:cNvSpPr>
            <a:spLocks noGrp="1"/>
          </p:cNvSpPr>
          <p:nvPr>
            <p:ph type="title"/>
          </p:nvPr>
        </p:nvSpPr>
        <p:spPr/>
        <p:txBody>
          <a:bodyPr/>
          <a:lstStyle/>
          <a:p>
            <a:r>
              <a:rPr lang="en-US" dirty="0"/>
              <a:t>Past 20 years of Information Ethics</a:t>
            </a:r>
          </a:p>
        </p:txBody>
      </p:sp>
      <p:sp>
        <p:nvSpPr>
          <p:cNvPr id="5" name="Text Placeholder 4">
            <a:extLst>
              <a:ext uri="{FF2B5EF4-FFF2-40B4-BE49-F238E27FC236}">
                <a16:creationId xmlns:a16="http://schemas.microsoft.com/office/drawing/2014/main" id="{17BCF600-00D4-0643-8A86-5D1C93404CFF}"/>
              </a:ext>
            </a:extLst>
          </p:cNvPr>
          <p:cNvSpPr>
            <a:spLocks noGrp="1"/>
          </p:cNvSpPr>
          <p:nvPr>
            <p:ph type="body" sz="quarter" idx="11"/>
          </p:nvPr>
        </p:nvSpPr>
        <p:spPr>
          <a:xfrm>
            <a:off x="561664" y="2057400"/>
            <a:ext cx="5316621" cy="2336931"/>
          </a:xfrm>
        </p:spPr>
        <p:txBody>
          <a:bodyPr>
            <a:noAutofit/>
          </a:bodyPr>
          <a:lstStyle/>
          <a:p>
            <a:pPr marL="0" indent="0">
              <a:buNone/>
            </a:pPr>
            <a:r>
              <a:rPr lang="en-US" sz="3600" dirty="0"/>
              <a:t>Participatory Design</a:t>
            </a:r>
          </a:p>
          <a:p>
            <a:pPr marL="0" indent="0">
              <a:buNone/>
            </a:pPr>
            <a:endParaRPr lang="en-US" sz="3600" dirty="0"/>
          </a:p>
          <a:p>
            <a:pPr marL="0" indent="0">
              <a:buNone/>
            </a:pPr>
            <a:r>
              <a:rPr lang="en-US" sz="3600" dirty="0"/>
              <a:t>Value Sensitive Design</a:t>
            </a:r>
          </a:p>
          <a:p>
            <a:pPr marL="0" indent="0">
              <a:buNone/>
            </a:pPr>
            <a:endParaRPr lang="en-US" sz="3600" dirty="0"/>
          </a:p>
          <a:p>
            <a:pPr marL="0" indent="0">
              <a:buNone/>
            </a:pPr>
            <a:r>
              <a:rPr lang="en-US" sz="3600" dirty="0"/>
              <a:t>Impacts of Technologies of the Future</a:t>
            </a:r>
          </a:p>
        </p:txBody>
      </p:sp>
      <p:pic>
        <p:nvPicPr>
          <p:cNvPr id="4098" name="Picture 2" descr="Golden Rule - Wikipedia">
            <a:extLst>
              <a:ext uri="{FF2B5EF4-FFF2-40B4-BE49-F238E27FC236}">
                <a16:creationId xmlns:a16="http://schemas.microsoft.com/office/drawing/2014/main" id="{C639994D-2904-4D63-8834-7BB1618825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00052"/>
            <a:ext cx="5977680" cy="4135581"/>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E4DBFD2E-E97F-48D4-8B27-97C251D00E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07943594"/>
      </p:ext>
    </p:extLst>
  </p:cSld>
  <p:clrMapOvr>
    <a:masterClrMapping/>
  </p:clrMapOvr>
  <mc:AlternateContent xmlns:mc="http://schemas.openxmlformats.org/markup-compatibility/2006">
    <mc:Choice xmlns:p14="http://schemas.microsoft.com/office/powerpoint/2010/main" Requires="p14">
      <p:transition spd="slow" p14:dur="2000" advTm="13601"/>
    </mc:Choice>
    <mc:Fallback>
      <p:transition spd="slow" advTm="13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3067</TotalTime>
  <Words>1080</Words>
  <Application>Microsoft Office PowerPoint</Application>
  <PresentationFormat>Widescreen</PresentationFormat>
  <Paragraphs>85</Paragraphs>
  <Slides>16</Slides>
  <Notes>15</Notes>
  <HiddenSlides>0</HiddenSlides>
  <MMClips>16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Barlow Light</vt:lpstr>
      <vt:lpstr>Barlow SemiBold</vt:lpstr>
      <vt:lpstr>Calibri</vt:lpstr>
      <vt:lpstr>Calibri Light</vt:lpstr>
      <vt:lpstr>Lato</vt:lpstr>
      <vt:lpstr>Montserrat</vt:lpstr>
      <vt:lpstr>Montserrat ExtraBold</vt:lpstr>
      <vt:lpstr>Open Sans Light</vt:lpstr>
      <vt:lpstr>Office Theme</vt:lpstr>
      <vt:lpstr>A New Planetary Ethics &amp; Good, Clean and Fair ICT</vt:lpstr>
      <vt:lpstr>PowerPoint Presentation</vt:lpstr>
      <vt:lpstr>PowerPoint Presentation</vt:lpstr>
      <vt:lpstr>Planetary ethics: External Challenges</vt:lpstr>
      <vt:lpstr>Planetary ethics: Internal Challenges</vt:lpstr>
      <vt:lpstr>Doughnut Economics</vt:lpstr>
      <vt:lpstr>PowerPoint Presentation</vt:lpstr>
      <vt:lpstr>PowerPoint Presentation</vt:lpstr>
      <vt:lpstr>Past 20 years of Information Ethics</vt:lpstr>
      <vt:lpstr>Origins and main themes of Good/Clean/Fair ICT</vt:lpstr>
      <vt:lpstr>Good ICT</vt:lpstr>
      <vt:lpstr>Clean ICT</vt:lpstr>
      <vt:lpstr>PowerPoint Presentation</vt:lpstr>
      <vt:lpstr>PowerPoint Presentation</vt:lpstr>
      <vt:lpstr>ICT Stakeholders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Stuart McLoughlin</dc:creator>
  <cp:lastModifiedBy>Stuart McLoughlin</cp:lastModifiedBy>
  <cp:revision>16</cp:revision>
  <dcterms:created xsi:type="dcterms:W3CDTF">2021-01-27T00:38:16Z</dcterms:created>
  <dcterms:modified xsi:type="dcterms:W3CDTF">2022-12-20T02:05:46Z</dcterms:modified>
</cp:coreProperties>
</file>